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1"/>
  </p:notesMasterIdLst>
  <p:handoutMasterIdLst>
    <p:handoutMasterId r:id="rId32"/>
  </p:handoutMasterIdLst>
  <p:sldIdLst>
    <p:sldId id="1492" r:id="rId5"/>
    <p:sldId id="1569" r:id="rId6"/>
    <p:sldId id="1571" r:id="rId7"/>
    <p:sldId id="1618" r:id="rId8"/>
    <p:sldId id="1624" r:id="rId9"/>
    <p:sldId id="1614" r:id="rId10"/>
    <p:sldId id="1615" r:id="rId11"/>
    <p:sldId id="1568" r:id="rId12"/>
    <p:sldId id="1589" r:id="rId13"/>
    <p:sldId id="1573" r:id="rId14"/>
    <p:sldId id="1628" r:id="rId15"/>
    <p:sldId id="1630" r:id="rId16"/>
    <p:sldId id="1629" r:id="rId17"/>
    <p:sldId id="1602" r:id="rId18"/>
    <p:sldId id="1574" r:id="rId19"/>
    <p:sldId id="1579" r:id="rId20"/>
    <p:sldId id="1590" r:id="rId21"/>
    <p:sldId id="1591" r:id="rId22"/>
    <p:sldId id="1592" r:id="rId23"/>
    <p:sldId id="1598" r:id="rId24"/>
    <p:sldId id="1577" r:id="rId25"/>
    <p:sldId id="1581" r:id="rId26"/>
    <p:sldId id="1576" r:id="rId27"/>
    <p:sldId id="1597" r:id="rId28"/>
    <p:sldId id="1627" r:id="rId29"/>
    <p:sldId id="1626" r:id="rId30"/>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en W. Director" initials="SWD" lastIdx="7" clrIdx="0"/>
  <p:cmAuthor id="1" name="Stephen W. Director" initials=""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529"/>
    <a:srgbClr val="E48D23"/>
    <a:srgbClr val="E9A707"/>
    <a:srgbClr val="76D0FF"/>
    <a:srgbClr val="32AFFF"/>
    <a:srgbClr val="267CFF"/>
    <a:srgbClr val="FFB709"/>
    <a:srgbClr val="208579"/>
    <a:srgbClr val="C3D69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5" autoAdjust="0"/>
    <p:restoredTop sz="77425" autoAdjust="0"/>
  </p:normalViewPr>
  <p:slideViewPr>
    <p:cSldViewPr>
      <p:cViewPr varScale="1">
        <p:scale>
          <a:sx n="102" d="100"/>
          <a:sy n="102" d="100"/>
        </p:scale>
        <p:origin x="1788" y="84"/>
      </p:cViewPr>
      <p:guideLst>
        <p:guide orient="horz" pos="2160"/>
        <p:guide pos="2880"/>
      </p:guideLst>
    </p:cSldViewPr>
  </p:slideViewPr>
  <p:outlineViewPr>
    <p:cViewPr>
      <p:scale>
        <a:sx n="33" d="100"/>
        <a:sy n="33" d="100"/>
      </p:scale>
      <p:origin x="0" y="148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95" d="100"/>
          <a:sy n="95" d="100"/>
        </p:scale>
        <p:origin x="-2888" y="1384"/>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26833" cy="464185"/>
          </a:xfrm>
          <a:prstGeom prst="rect">
            <a:avLst/>
          </a:prstGeom>
        </p:spPr>
        <p:txBody>
          <a:bodyPr vert="horz" lIns="92717" tIns="46360" rIns="92717" bIns="46360" rtlCol="0"/>
          <a:lstStyle>
            <a:lvl1pPr algn="l">
              <a:defRPr sz="1200"/>
            </a:lvl1pPr>
          </a:lstStyle>
          <a:p>
            <a:endParaRPr lang="en-US"/>
          </a:p>
        </p:txBody>
      </p:sp>
      <p:sp>
        <p:nvSpPr>
          <p:cNvPr id="3" name="Date Placeholder 2"/>
          <p:cNvSpPr>
            <a:spLocks noGrp="1"/>
          </p:cNvSpPr>
          <p:nvPr>
            <p:ph type="dt" sz="quarter" idx="1"/>
          </p:nvPr>
        </p:nvSpPr>
        <p:spPr>
          <a:xfrm>
            <a:off x="3956553" y="2"/>
            <a:ext cx="3026833" cy="464185"/>
          </a:xfrm>
          <a:prstGeom prst="rect">
            <a:avLst/>
          </a:prstGeom>
        </p:spPr>
        <p:txBody>
          <a:bodyPr vert="horz" lIns="92717" tIns="46360" rIns="92717" bIns="46360" rtlCol="0"/>
          <a:lstStyle>
            <a:lvl1pPr algn="r">
              <a:defRPr sz="1200"/>
            </a:lvl1pPr>
          </a:lstStyle>
          <a:p>
            <a:fld id="{905AF8CC-2981-4600-89D4-321E79CB8BEF}" type="datetimeFigureOut">
              <a:rPr lang="en-US" smtClean="0"/>
              <a:pPr/>
              <a:t>12/5/2018</a:t>
            </a:fld>
            <a:endParaRPr lang="en-US"/>
          </a:p>
        </p:txBody>
      </p:sp>
      <p:sp>
        <p:nvSpPr>
          <p:cNvPr id="4" name="Footer Placeholder 3"/>
          <p:cNvSpPr>
            <a:spLocks noGrp="1"/>
          </p:cNvSpPr>
          <p:nvPr>
            <p:ph type="ftr" sz="quarter" idx="2"/>
          </p:nvPr>
        </p:nvSpPr>
        <p:spPr>
          <a:xfrm>
            <a:off x="2" y="8817908"/>
            <a:ext cx="3026833" cy="464185"/>
          </a:xfrm>
          <a:prstGeom prst="rect">
            <a:avLst/>
          </a:prstGeom>
        </p:spPr>
        <p:txBody>
          <a:bodyPr vert="horz" lIns="92717" tIns="46360" rIns="92717" bIns="46360" rtlCol="0" anchor="b"/>
          <a:lstStyle>
            <a:lvl1pPr algn="l">
              <a:defRPr sz="1200"/>
            </a:lvl1pPr>
          </a:lstStyle>
          <a:p>
            <a:endParaRPr lang="en-US"/>
          </a:p>
        </p:txBody>
      </p:sp>
      <p:sp>
        <p:nvSpPr>
          <p:cNvPr id="5" name="Slide Number Placeholder 4"/>
          <p:cNvSpPr>
            <a:spLocks noGrp="1"/>
          </p:cNvSpPr>
          <p:nvPr>
            <p:ph type="sldNum" sz="quarter" idx="3"/>
          </p:nvPr>
        </p:nvSpPr>
        <p:spPr>
          <a:xfrm>
            <a:off x="3956553" y="8817908"/>
            <a:ext cx="3026833" cy="464185"/>
          </a:xfrm>
          <a:prstGeom prst="rect">
            <a:avLst/>
          </a:prstGeom>
        </p:spPr>
        <p:txBody>
          <a:bodyPr vert="horz" lIns="92717" tIns="46360" rIns="92717" bIns="46360" rtlCol="0" anchor="b"/>
          <a:lstStyle>
            <a:lvl1pPr algn="r">
              <a:defRPr sz="1200"/>
            </a:lvl1pPr>
          </a:lstStyle>
          <a:p>
            <a:fld id="{509E3959-9926-4AEA-B8BD-6D6D569F5AA2}" type="slidenum">
              <a:rPr lang="en-US" smtClean="0"/>
              <a:pPr/>
              <a:t>‹#›</a:t>
            </a:fld>
            <a:endParaRPr lang="en-US"/>
          </a:p>
        </p:txBody>
      </p:sp>
    </p:spTree>
    <p:extLst>
      <p:ext uri="{BB962C8B-B14F-4D97-AF65-F5344CB8AC3E}">
        <p14:creationId xmlns:p14="http://schemas.microsoft.com/office/powerpoint/2010/main" val="1254276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026833" cy="464185"/>
          </a:xfrm>
          <a:prstGeom prst="rect">
            <a:avLst/>
          </a:prstGeom>
        </p:spPr>
        <p:txBody>
          <a:bodyPr vert="horz" lIns="92688" tIns="46343" rIns="92688" bIns="46343" rtlCol="0"/>
          <a:lstStyle>
            <a:lvl1pPr algn="l">
              <a:defRPr sz="1200"/>
            </a:lvl1pPr>
          </a:lstStyle>
          <a:p>
            <a:endParaRPr lang="en-US" dirty="0"/>
          </a:p>
        </p:txBody>
      </p:sp>
      <p:sp>
        <p:nvSpPr>
          <p:cNvPr id="3" name="Date Placeholder 2"/>
          <p:cNvSpPr>
            <a:spLocks noGrp="1"/>
          </p:cNvSpPr>
          <p:nvPr>
            <p:ph type="dt" idx="1"/>
          </p:nvPr>
        </p:nvSpPr>
        <p:spPr>
          <a:xfrm>
            <a:off x="3956553" y="4"/>
            <a:ext cx="3026833" cy="464185"/>
          </a:xfrm>
          <a:prstGeom prst="rect">
            <a:avLst/>
          </a:prstGeom>
        </p:spPr>
        <p:txBody>
          <a:bodyPr vert="horz" lIns="92688" tIns="46343" rIns="92688" bIns="46343" rtlCol="0"/>
          <a:lstStyle>
            <a:lvl1pPr algn="r">
              <a:defRPr sz="1200"/>
            </a:lvl1pPr>
          </a:lstStyle>
          <a:p>
            <a:fld id="{8EEDB03D-EF89-423B-AAC9-292C6E0DAEB8}" type="datetimeFigureOut">
              <a:rPr lang="en-US" smtClean="0"/>
              <a:pPr/>
              <a:t>12/5/2018</a:t>
            </a:fld>
            <a:endParaRPr lang="en-US" dirty="0"/>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2688" tIns="46343" rIns="92688" bIns="46343" rtlCol="0" anchor="ctr"/>
          <a:lstStyle/>
          <a:p>
            <a:endParaRPr lang="en-US" dirty="0"/>
          </a:p>
        </p:txBody>
      </p:sp>
      <p:sp>
        <p:nvSpPr>
          <p:cNvPr id="5" name="Notes Placeholder 4"/>
          <p:cNvSpPr>
            <a:spLocks noGrp="1"/>
          </p:cNvSpPr>
          <p:nvPr>
            <p:ph type="body" sz="quarter" idx="3"/>
          </p:nvPr>
        </p:nvSpPr>
        <p:spPr>
          <a:xfrm>
            <a:off x="698500" y="4409762"/>
            <a:ext cx="5588000" cy="4177665"/>
          </a:xfrm>
          <a:prstGeom prst="rect">
            <a:avLst/>
          </a:prstGeom>
        </p:spPr>
        <p:txBody>
          <a:bodyPr vert="horz" lIns="92688" tIns="46343" rIns="92688" bIns="4634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8817908"/>
            <a:ext cx="3026833" cy="464185"/>
          </a:xfrm>
          <a:prstGeom prst="rect">
            <a:avLst/>
          </a:prstGeom>
        </p:spPr>
        <p:txBody>
          <a:bodyPr vert="horz" lIns="92688" tIns="46343" rIns="92688" bIns="463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3" y="8817908"/>
            <a:ext cx="3026833" cy="464185"/>
          </a:xfrm>
          <a:prstGeom prst="rect">
            <a:avLst/>
          </a:prstGeom>
        </p:spPr>
        <p:txBody>
          <a:bodyPr vert="horz" lIns="92688" tIns="46343" rIns="92688" bIns="46343" rtlCol="0" anchor="b"/>
          <a:lstStyle>
            <a:lvl1pPr algn="r">
              <a:defRPr sz="1200"/>
            </a:lvl1pPr>
          </a:lstStyle>
          <a:p>
            <a:fld id="{EA581A5D-23AE-41BB-B15D-244BD1EDFDC5}" type="slidenum">
              <a:rPr lang="en-US" smtClean="0"/>
              <a:pPr/>
              <a:t>‹#›</a:t>
            </a:fld>
            <a:endParaRPr lang="en-US" dirty="0"/>
          </a:p>
        </p:txBody>
      </p:sp>
    </p:spTree>
    <p:extLst>
      <p:ext uri="{BB962C8B-B14F-4D97-AF65-F5344CB8AC3E}">
        <p14:creationId xmlns:p14="http://schemas.microsoft.com/office/powerpoint/2010/main" val="30443204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businessinsider.com/author/marc-cenedella"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businessinsider.com/heres-what-recruiters-look-at-during-the-6-seconds-they-spend-on-your-resume-2012-4#ixzz3hlHOq8U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time: ~8minutes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581A5D-23AE-41BB-B15D-244BD1EDFDC5}" type="slidenum">
              <a:rPr lang="en-US" smtClean="0"/>
              <a:pPr/>
              <a:t>1</a:t>
            </a:fld>
            <a:endParaRPr lang="en-US" dirty="0"/>
          </a:p>
        </p:txBody>
      </p:sp>
    </p:spTree>
    <p:extLst>
      <p:ext uri="{BB962C8B-B14F-4D97-AF65-F5344CB8AC3E}">
        <p14:creationId xmlns:p14="http://schemas.microsoft.com/office/powerpoint/2010/main" val="147952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a:p>
            <a:r>
              <a:rPr lang="en-US" dirty="0" smtClean="0"/>
              <a:t>You’ve already built</a:t>
            </a:r>
            <a:r>
              <a:rPr lang="en-US" baseline="0" dirty="0" smtClean="0"/>
              <a:t> success by moving to a new culture and studying in a language that is not your native language.  Take </a:t>
            </a:r>
            <a:r>
              <a:rPr lang="en-US" dirty="0" smtClean="0"/>
              <a:t>advantage of </a:t>
            </a:r>
            <a:r>
              <a:rPr lang="en-US" dirty="0" err="1" smtClean="0"/>
              <a:t>Northeastern’s</a:t>
            </a:r>
            <a:r>
              <a:rPr lang="en-US" dirty="0" smtClean="0"/>
              <a:t> resources specifically for international students on our Career Development</a:t>
            </a:r>
            <a:r>
              <a:rPr lang="en-US" baseline="0" dirty="0" smtClean="0"/>
              <a:t> website </a:t>
            </a:r>
            <a:r>
              <a:rPr lang="en-US" dirty="0" smtClean="0"/>
              <a:t>during your degree program</a:t>
            </a:r>
            <a:r>
              <a:rPr lang="en-US" baseline="0" dirty="0" smtClean="0"/>
              <a:t> </a:t>
            </a:r>
            <a:r>
              <a:rPr lang="en-US" sz="1200" b="0" baseline="0" dirty="0" smtClean="0">
                <a:solidFill>
                  <a:srgbClr val="B41518"/>
                </a:solidFill>
              </a:rPr>
              <a:t>to help you build on your current success.  </a:t>
            </a:r>
          </a:p>
          <a:p>
            <a:endParaRPr lang="en-US" sz="1200" b="0" i="1" baseline="0" dirty="0" smtClean="0">
              <a:solidFill>
                <a:srgbClr val="B41518"/>
              </a:solidFill>
            </a:endParaRPr>
          </a:p>
          <a:p>
            <a:r>
              <a:rPr lang="en-US" sz="1200" b="0" i="1" baseline="0" dirty="0" smtClean="0">
                <a:solidFill>
                  <a:srgbClr val="B41518"/>
                </a:solidFill>
              </a:rPr>
              <a:t>Here’s what our page of international student resources includes: </a:t>
            </a:r>
            <a:endParaRPr lang="en-US" sz="1200" b="0" baseline="0" dirty="0" smtClean="0">
              <a:solidFill>
                <a:srgbClr val="B41518"/>
              </a:solidFill>
            </a:endParaRP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baseline="0" dirty="0" smtClean="0">
                <a:solidFill>
                  <a:srgbClr val="B41518"/>
                </a:solidFill>
              </a:rPr>
              <a:t>Resources on learning which companies have hired international students on H-1B visas</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baseline="0" dirty="0" smtClean="0">
              <a:solidFill>
                <a:srgbClr val="B41518"/>
              </a:solidFill>
            </a:endParaRP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baseline="0" dirty="0" smtClean="0">
                <a:solidFill>
                  <a:srgbClr val="B41518"/>
                </a:solidFill>
              </a:rPr>
              <a:t>Resources on practicing or strengthening your American-style English and voice articulation, including courses you can take at Northeastern</a:t>
            </a:r>
          </a:p>
          <a:p>
            <a:pPr marL="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baseline="0" dirty="0" smtClean="0">
              <a:solidFill>
                <a:srgbClr val="B41518"/>
              </a:solidFill>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smtClean="0">
                <a:solidFill>
                  <a:srgbClr val="B41518"/>
                </a:solidFill>
              </a:rPr>
              <a:t> Blogs and other resources to learn more about American culture, including work culture, and ideas for getting involved at Northeastern in activities like community service or teaching your language to an American speaker which you can put on your resume!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dirty="0" smtClean="0">
              <a:solidFill>
                <a:srgbClr val="B41518"/>
              </a:solidFill>
            </a:endParaRPr>
          </a:p>
          <a:p>
            <a:pPr marL="628650" lvl="1" indent="-171450">
              <a:lnSpc>
                <a:spcPct val="115000"/>
              </a:lnSpc>
              <a:spcBef>
                <a:spcPct val="0"/>
              </a:spcBef>
              <a:buFont typeface="Arial" panose="020B0604020202020204" pitchFamily="34" charset="0"/>
              <a:buChar char="•"/>
            </a:pPr>
            <a:endParaRPr lang="en-US" altLang="en-US" dirty="0" smtClean="0">
              <a:latin typeface="Calibri" pitchFamily="4" charset="0"/>
              <a:ea typeface="ＭＳ Ｐゴシック" pitchFamily="4"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smtClean="0">
                <a:solidFill>
                  <a:srgbClr val="B41518"/>
                </a:solidFill>
              </a:rPr>
              <a:t>What are your next steps?  – There are additional resources in the slides below, full of sample sections or sample resumes.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dirty="0" smtClean="0">
              <a:solidFill>
                <a:srgbClr val="B41518"/>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smtClean="0">
                <a:solidFill>
                  <a:srgbClr val="B41518"/>
                </a:solidFill>
              </a:rPr>
              <a:t>After creating your American-Style Resume take advantage of our Skype walk-ins or schedule an appointment with Career Development through your My </a:t>
            </a:r>
            <a:r>
              <a:rPr lang="en-US" sz="1200" b="0" baseline="0" dirty="0" err="1" smtClean="0">
                <a:solidFill>
                  <a:srgbClr val="B41518"/>
                </a:solidFill>
              </a:rPr>
              <a:t>neu</a:t>
            </a:r>
            <a:r>
              <a:rPr lang="en-US" sz="1200" b="0" baseline="0" dirty="0" smtClean="0">
                <a:solidFill>
                  <a:srgbClr val="B41518"/>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B41518"/>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B41518"/>
                </a:solidFill>
              </a:rPr>
              <a:t>Remember to always keep your goals in front of you!</a:t>
            </a:r>
            <a:endParaRPr lang="en-US" sz="2800" dirty="0" smtClean="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B41518"/>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B41518"/>
                </a:solidFill>
              </a:rPr>
              <a:t>Be sure to check out the Career Development website for webinars and schedule a skype or telephone appointment with an advisor early on to make the most of your experience.</a:t>
            </a:r>
          </a:p>
          <a:p>
            <a:endParaRPr lang="en-US" altLang="en-US" dirty="0" smtClean="0">
              <a:latin typeface="Calibri" pitchFamily="4" charset="0"/>
              <a:ea typeface="ＭＳ Ｐゴシック" pitchFamily="4" charset="-128"/>
            </a:endParaRPr>
          </a:p>
          <a:p>
            <a:endParaRPr lang="en-US" altLang="en-US" dirty="0" smtClean="0">
              <a:latin typeface="Calibri" pitchFamily="4" charset="0"/>
              <a:ea typeface="ＭＳ Ｐゴシック" pitchFamily="4" charset="-128"/>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25D10C0A-3DB4-4611-A92A-FA61B26D76C7}" type="slidenum">
              <a:rPr lang="en-US" altLang="en-US">
                <a:latin typeface="Arial" charset="0"/>
              </a:rPr>
              <a:pPr>
                <a:spcBef>
                  <a:spcPct val="0"/>
                </a:spcBef>
              </a:pPr>
              <a:t>10</a:t>
            </a:fld>
            <a:endParaRPr lang="en-US" alt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 Northeastern</a:t>
            </a:r>
            <a:r>
              <a:rPr lang="en-US" baseline="0" dirty="0" smtClean="0"/>
              <a:t> has an office of Global Student Success – that can provide you with high-quality language, academic and cultural support. Appointments can be made remotely or in person.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International Tutoring Center provides free, high quality English language and support in the areas of writing, conversation, pronunciation, reading, TOEFL, and career prep. Culture and language courses are also offered.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Listening and Speaking Classes are also available to </a:t>
            </a:r>
            <a:r>
              <a:rPr lang="en-US" baseline="0" dirty="0" err="1" smtClean="0"/>
              <a:t>helpyou</a:t>
            </a:r>
            <a:r>
              <a:rPr lang="en-US" baseline="0" dirty="0" smtClean="0"/>
              <a:t> </a:t>
            </a:r>
            <a:r>
              <a:rPr lang="en-US" baseline="0" dirty="0" err="1" smtClean="0"/>
              <a:t>impove</a:t>
            </a:r>
            <a:r>
              <a:rPr lang="en-US" baseline="0" dirty="0" smtClean="0"/>
              <a:t> </a:t>
            </a:r>
            <a:r>
              <a:rPr lang="en-US" baseline="0" dirty="0" err="1" smtClean="0"/>
              <a:t>probunciation</a:t>
            </a:r>
            <a:r>
              <a:rPr lang="en-US" baseline="0" dirty="0" smtClean="0"/>
              <a:t>, listening and speaking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Additionally – previously recorded workshops can also be viewed and cover topics such </a:t>
            </a:r>
          </a:p>
          <a:p>
            <a:endParaRPr lang="en-US" baseline="0" dirty="0" smtClean="0"/>
          </a:p>
          <a:p>
            <a:r>
              <a:rPr lang="en-US" baseline="0" dirty="0" smtClean="0"/>
              <a:t>You can book in person or virtual appointments with a member of the advising team via my NEU,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A581A5D-23AE-41BB-B15D-244BD1EDFDC5}" type="slidenum">
              <a:rPr lang="en-US" smtClean="0"/>
              <a:pPr/>
              <a:t>11</a:t>
            </a:fld>
            <a:endParaRPr lang="en-US" dirty="0"/>
          </a:p>
        </p:txBody>
      </p:sp>
    </p:spTree>
    <p:extLst>
      <p:ext uri="{BB962C8B-B14F-4D97-AF65-F5344CB8AC3E}">
        <p14:creationId xmlns:p14="http://schemas.microsoft.com/office/powerpoint/2010/main" val="35976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00"/>
                </a:solidFill>
              </a:rPr>
              <a:t>Supplement page to refer them to Big Interview, or make an appointment</a:t>
            </a:r>
            <a:r>
              <a:rPr lang="en-US" baseline="0" dirty="0" smtClean="0">
                <a:solidFill>
                  <a:srgbClr val="FFFF00"/>
                </a:solidFill>
              </a:rPr>
              <a:t> for a mock interview with a </a:t>
            </a:r>
            <a:r>
              <a:rPr lang="en-US" baseline="0" smtClean="0">
                <a:solidFill>
                  <a:srgbClr val="FFFF00"/>
                </a:solidFill>
              </a:rPr>
              <a:t>career counselor</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EA581A5D-23AE-41BB-B15D-244BD1EDFDC5}" type="slidenum">
              <a:rPr lang="en-US" smtClean="0"/>
              <a:pPr/>
              <a:t>12</a:t>
            </a:fld>
            <a:endParaRPr lang="en-US" dirty="0"/>
          </a:p>
        </p:txBody>
      </p:sp>
    </p:spTree>
    <p:extLst>
      <p:ext uri="{BB962C8B-B14F-4D97-AF65-F5344CB8AC3E}">
        <p14:creationId xmlns:p14="http://schemas.microsoft.com/office/powerpoint/2010/main" val="1862941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581A5D-23AE-41BB-B15D-244BD1EDFDC5}" type="slidenum">
              <a:rPr lang="en-US" smtClean="0"/>
              <a:pPr/>
              <a:t>14</a:t>
            </a:fld>
            <a:endParaRPr lang="en-US" dirty="0"/>
          </a:p>
        </p:txBody>
      </p:sp>
    </p:spTree>
    <p:extLst>
      <p:ext uri="{BB962C8B-B14F-4D97-AF65-F5344CB8AC3E}">
        <p14:creationId xmlns:p14="http://schemas.microsoft.com/office/powerpoint/2010/main" val="2597945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Calibri" pitchFamily="4" charset="0"/>
                <a:ea typeface="ＭＳ Ｐゴシック" pitchFamily="4" charset="-128"/>
              </a:rPr>
              <a:t>So we’ve covered some great information about Developing Your Strongest American-Style Resume! </a:t>
            </a:r>
          </a:p>
          <a:p>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Here are some great resources and action steps:</a:t>
            </a:r>
          </a:p>
          <a:p>
            <a:endParaRPr lang="en-US" altLang="en-US" dirty="0" smtClean="0">
              <a:latin typeface="Calibri" pitchFamily="4" charset="0"/>
              <a:ea typeface="ＭＳ Ｐゴシック" pitchFamily="4" charset="-128"/>
            </a:endParaRPr>
          </a:p>
          <a:p>
            <a:pPr>
              <a:buFontTx/>
              <a:buAutoNum type="arabicPeriod"/>
            </a:pPr>
            <a:r>
              <a:rPr lang="en-US" altLang="en-US" baseline="0" dirty="0" smtClean="0">
                <a:latin typeface="Calibri" pitchFamily="4" charset="0"/>
                <a:ea typeface="ＭＳ Ｐゴシック" pitchFamily="4" charset="-128"/>
              </a:rPr>
              <a:t> </a:t>
            </a:r>
            <a:r>
              <a:rPr lang="en-US" altLang="en-US" dirty="0" smtClean="0">
                <a:latin typeface="Calibri" pitchFamily="4" charset="0"/>
                <a:ea typeface="ＭＳ Ｐゴシック" pitchFamily="4" charset="-128"/>
              </a:rPr>
              <a:t>Review the Full Resume Guide and select action verbs for your resume to see which experiences they relate to: http://www.northeastern.edu/careers/wp-content/uploads/2013/11/Resume-Guide-B1.pdf</a:t>
            </a:r>
          </a:p>
          <a:p>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2. Review Sample Resumes: http://www.northeastern.edu/careers/jobs-internships/resumes/</a:t>
            </a:r>
          </a:p>
          <a:p>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3. Revise your draft based on any new information you learned</a:t>
            </a:r>
          </a:p>
          <a:p>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4. Finally- Have your resume reviewed by either participating in skype walk-ins if possible or arranging an skype or phone appointment.</a:t>
            </a:r>
          </a:p>
          <a:p>
            <a:endParaRPr lang="en-US" altLang="en-US" dirty="0" smtClean="0">
              <a:latin typeface="Calibri" pitchFamily="4" charset="0"/>
              <a:ea typeface="ＭＳ Ｐゴシック" pitchFamily="4" charset="-128"/>
            </a:endParaRPr>
          </a:p>
          <a:p>
            <a:endParaRPr lang="en-US" altLang="en-US" dirty="0" smtClean="0">
              <a:latin typeface="Calibri" pitchFamily="4" charset="0"/>
              <a:ea typeface="ＭＳ Ｐゴシック" pitchFamily="4" charset="-128"/>
            </a:endParaRPr>
          </a:p>
          <a:p>
            <a:endParaRPr lang="en-US" altLang="en-US" dirty="0" smtClean="0">
              <a:latin typeface="Calibri" pitchFamily="4" charset="0"/>
              <a:ea typeface="ＭＳ Ｐゴシック" pitchFamily="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CDC3CE78-975C-43A7-90C9-EF809BEBD40C}" type="slidenum">
              <a:rPr lang="en-US" altLang="en-US">
                <a:latin typeface="Arial" charset="0"/>
              </a:rPr>
              <a:pPr>
                <a:spcBef>
                  <a:spcPct val="0"/>
                </a:spcBef>
              </a:pPr>
              <a:t>15</a:t>
            </a:fld>
            <a:endParaRPr lang="en-US" alt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Calibri" pitchFamily="4" charset="0"/>
                <a:ea typeface="ＭＳ Ｐゴシック" pitchFamily="4" charset="-128"/>
              </a:rPr>
              <a:t>Here is a resume writing action verbs list that is part of the resume guide on our career development website.</a:t>
            </a:r>
          </a:p>
          <a:p>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You’ll notice the action verbs are grouped in different categories, so please refer to a grouping to help you choose the right word for the resume. </a:t>
            </a:r>
          </a:p>
          <a:p>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Remember the</a:t>
            </a:r>
            <a:r>
              <a:rPr lang="en-US" altLang="en-US" baseline="0" dirty="0" smtClean="0">
                <a:latin typeface="Calibri" pitchFamily="4" charset="0"/>
                <a:ea typeface="ＭＳ Ｐゴシック" pitchFamily="4" charset="-128"/>
              </a:rPr>
              <a:t> Resume Modules for all students emphasized the importance of being </a:t>
            </a:r>
            <a:r>
              <a:rPr lang="en-US" altLang="en-US" dirty="0" smtClean="0">
                <a:latin typeface="Calibri" pitchFamily="4" charset="0"/>
                <a:ea typeface="ＭＳ Ｐゴシック" pitchFamily="4" charset="-128"/>
              </a:rPr>
              <a:t>results-oriented</a:t>
            </a:r>
            <a:r>
              <a:rPr lang="en-US" altLang="en-US" baseline="0" dirty="0" smtClean="0">
                <a:latin typeface="Calibri" pitchFamily="4" charset="0"/>
                <a:ea typeface="ＭＳ Ｐゴシック" pitchFamily="4" charset="-128"/>
              </a:rPr>
              <a:t> and/or </a:t>
            </a:r>
            <a:r>
              <a:rPr lang="en-US" altLang="en-US" dirty="0" smtClean="0">
                <a:latin typeface="Calibri" pitchFamily="4" charset="0"/>
                <a:ea typeface="ＭＳ Ｐゴシック" pitchFamily="4" charset="-128"/>
              </a:rPr>
              <a:t>quantifying in your descriptions.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F7119762-5B27-4011-B572-1D4729432FC7}" type="slidenum">
              <a:rPr lang="en-US" altLang="en-US">
                <a:latin typeface="Arial" charset="0"/>
              </a:rPr>
              <a:pPr>
                <a:spcBef>
                  <a:spcPct val="0"/>
                </a:spcBef>
              </a:pPr>
              <a:t>16</a:t>
            </a:fld>
            <a:endParaRPr lang="en-US" alt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4A904E6D-F957-4107-AF82-FEBF06320CD9}" type="slidenum">
              <a:rPr lang="en-US" altLang="en-US">
                <a:latin typeface="Arial" charset="0"/>
              </a:rPr>
              <a:pPr>
                <a:spcBef>
                  <a:spcPct val="0"/>
                </a:spcBef>
              </a:pPr>
              <a:t>17</a:t>
            </a:fld>
            <a:endParaRPr lang="en-US" altLang="en-US">
              <a:latin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50000"/>
              </a:lnSpc>
              <a:spcBef>
                <a:spcPct val="50000"/>
              </a:spcBef>
              <a:spcAft>
                <a:spcPts val="0"/>
              </a:spcAft>
              <a:buClrTx/>
              <a:buSzTx/>
              <a:buFont typeface="Wingdings" pitchFamily="4" charset="2"/>
              <a:buNone/>
              <a:tabLst/>
              <a:defRPr/>
            </a:pPr>
            <a:r>
              <a:rPr lang="en-US" altLang="en-US" dirty="0" smtClean="0">
                <a:latin typeface="Calibri" pitchFamily="4" charset="0"/>
                <a:ea typeface="ＭＳ Ｐゴシック" pitchFamily="4" charset="-128"/>
              </a:rPr>
              <a:t>As you can see from the examples on the slide, there is no one way to create your contact information heading.  Feel free to choose what works best for you.</a:t>
            </a:r>
          </a:p>
          <a:p>
            <a:pPr eaLnBrk="1" hangingPunct="1">
              <a:lnSpc>
                <a:spcPct val="150000"/>
              </a:lnSpc>
              <a:spcBef>
                <a:spcPct val="50000"/>
              </a:spcBef>
              <a:buFont typeface="Wingdings" pitchFamily="4" charset="2"/>
              <a:buNone/>
            </a:pPr>
            <a:endParaRPr lang="en-US" altLang="en-US" dirty="0" smtClean="0">
              <a:latin typeface="Calibri" pitchFamily="4" charset="0"/>
              <a:ea typeface="ＭＳ Ｐゴシック" pitchFamily="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altLang="en-US" dirty="0" smtClean="0">
                <a:latin typeface="Calibri" pitchFamily="4" charset="0"/>
                <a:ea typeface="ＭＳ Ｐゴシック" pitchFamily="4" charset="-128"/>
              </a:rPr>
              <a:t>Some information you can have in your education section: </a:t>
            </a:r>
          </a:p>
          <a:p>
            <a:pPr eaLnBrk="1" hangingPunct="1">
              <a:lnSpc>
                <a:spcPct val="90000"/>
              </a:lnSpc>
            </a:pPr>
            <a:r>
              <a:rPr lang="en-US" altLang="en-US" dirty="0" smtClean="0">
                <a:latin typeface="Calibri" pitchFamily="4" charset="0"/>
                <a:ea typeface="ＭＳ Ｐゴシック" pitchFamily="4" charset="-128"/>
              </a:rPr>
              <a:t>University name &amp; location (current first)</a:t>
            </a:r>
          </a:p>
          <a:p>
            <a:pPr eaLnBrk="1" hangingPunct="1">
              <a:lnSpc>
                <a:spcPct val="90000"/>
              </a:lnSpc>
            </a:pPr>
            <a:r>
              <a:rPr lang="en-US" altLang="en-US" dirty="0" smtClean="0">
                <a:latin typeface="Calibri" pitchFamily="4" charset="0"/>
                <a:ea typeface="ＭＳ Ｐゴシック" pitchFamily="4" charset="-128"/>
              </a:rPr>
              <a:t>Major and Degree</a:t>
            </a:r>
          </a:p>
          <a:p>
            <a:pPr eaLnBrk="1" hangingPunct="1">
              <a:lnSpc>
                <a:spcPct val="90000"/>
              </a:lnSpc>
            </a:pPr>
            <a:r>
              <a:rPr lang="en-US" altLang="en-US" dirty="0" smtClean="0">
                <a:latin typeface="Calibri" pitchFamily="4" charset="0"/>
                <a:ea typeface="ＭＳ Ｐゴシック" pitchFamily="4" charset="-128"/>
              </a:rPr>
              <a:t>GPA (&gt;3.0)</a:t>
            </a:r>
          </a:p>
          <a:p>
            <a:pPr eaLnBrk="1" hangingPunct="1">
              <a:lnSpc>
                <a:spcPct val="90000"/>
              </a:lnSpc>
            </a:pPr>
            <a:r>
              <a:rPr lang="en-US" altLang="en-US" dirty="0" smtClean="0">
                <a:latin typeface="Calibri" pitchFamily="4" charset="0"/>
                <a:ea typeface="ＭＳ Ｐゴシック" pitchFamily="4" charset="-128"/>
              </a:rPr>
              <a:t>Honors/Awards (Dean’s List, Honor Societies and any scholarships you’ve received)</a:t>
            </a:r>
          </a:p>
          <a:p>
            <a:pPr eaLnBrk="1" hangingPunct="1">
              <a:lnSpc>
                <a:spcPct val="90000"/>
              </a:lnSpc>
            </a:pPr>
            <a:r>
              <a:rPr lang="en-US" altLang="en-US" dirty="0" smtClean="0">
                <a:latin typeface="Calibri" pitchFamily="4" charset="0"/>
                <a:ea typeface="ＭＳ Ｐゴシック" pitchFamily="4" charset="-128"/>
              </a:rPr>
              <a:t>Relevant Coursework- either electives or courses that are extremely relevant to the positions you are applying to</a:t>
            </a:r>
          </a:p>
          <a:p>
            <a:pPr eaLnBrk="1" hangingPunct="1">
              <a:lnSpc>
                <a:spcPct val="90000"/>
              </a:lnSpc>
            </a:pPr>
            <a:r>
              <a:rPr lang="en-US" altLang="en-US" dirty="0" smtClean="0">
                <a:latin typeface="Calibri" pitchFamily="4" charset="0"/>
                <a:ea typeface="ＭＳ Ｐゴシック" pitchFamily="4" charset="-128"/>
              </a:rPr>
              <a:t>Study Abroad</a:t>
            </a:r>
          </a:p>
          <a:p>
            <a:pPr eaLnBrk="1" hangingPunct="1">
              <a:lnSpc>
                <a:spcPct val="90000"/>
              </a:lnSpc>
            </a:pPr>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Again, the most important information goes first under this category. </a:t>
            </a:r>
          </a:p>
          <a:p>
            <a:r>
              <a:rPr lang="en-US" altLang="en-US" dirty="0" smtClean="0">
                <a:latin typeface="Calibri" pitchFamily="4" charset="0"/>
                <a:ea typeface="ＭＳ Ｐゴシック" pitchFamily="4" charset="-128"/>
              </a:rPr>
              <a:t> </a:t>
            </a:r>
          </a:p>
          <a:p>
            <a:pPr eaLnBrk="1" hangingPunct="1">
              <a:lnSpc>
                <a:spcPct val="90000"/>
              </a:lnSpc>
            </a:pPr>
            <a:endParaRPr lang="en-US" altLang="en-US" dirty="0" smtClean="0">
              <a:latin typeface="Calibri" pitchFamily="4" charset="0"/>
              <a:ea typeface="ＭＳ Ｐゴシック" pitchFamily="4" charset="-128"/>
            </a:endParaRPr>
          </a:p>
          <a:p>
            <a:endParaRPr lang="en-US" altLang="en-US" dirty="0" smtClean="0">
              <a:latin typeface="Calibri" pitchFamily="4" charset="0"/>
              <a:ea typeface="ＭＳ Ｐゴシック" pitchFamily="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C715BE0A-371B-410F-B843-E117F3C10687}" type="slidenum">
              <a:rPr lang="en-US" altLang="en-US">
                <a:latin typeface="Arial" charset="0"/>
              </a:rPr>
              <a:pPr>
                <a:spcBef>
                  <a:spcPct val="0"/>
                </a:spcBef>
              </a:pPr>
              <a:t>18</a:t>
            </a:fld>
            <a:endParaRPr lang="en-US" alt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Calibri" pitchFamily="4" charset="0"/>
                <a:ea typeface="ＭＳ Ｐゴシック" pitchFamily="4" charset="-128"/>
              </a:rPr>
              <a:t>Notice that the bolding, the italicizing and where the location is different in both samples.  However, both of these samples are right—it is a personal choice, but make sure that the rest of your resume is consistent with the choices you’ve made here.  For example, if you have the location on the right above the date, make sure that the rest of your resume follows this format. </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81BC4CC2-154F-4ABB-BC58-DBE55D15A018}" type="slidenum">
              <a:rPr lang="en-US" altLang="en-US">
                <a:latin typeface="Arial" charset="0"/>
              </a:rPr>
              <a:pPr>
                <a:spcBef>
                  <a:spcPct val="0"/>
                </a:spcBef>
              </a:pPr>
              <a:t>19</a:t>
            </a:fld>
            <a:endParaRPr lang="en-US" alt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1B147F-C230-4141-8F76-FB3178D879C3}" type="slidenum">
              <a:rPr lang="en-US" smtClean="0"/>
              <a:t>20</a:t>
            </a:fld>
            <a:endParaRPr lang="en-US"/>
          </a:p>
        </p:txBody>
      </p:sp>
    </p:spTree>
    <p:extLst>
      <p:ext uri="{BB962C8B-B14F-4D97-AF65-F5344CB8AC3E}">
        <p14:creationId xmlns:p14="http://schemas.microsoft.com/office/powerpoint/2010/main" val="408115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50000"/>
              </a:spcBef>
              <a:buFont typeface="Wingdings" pitchFamily="4" charset="2"/>
              <a:buNone/>
            </a:pPr>
            <a:r>
              <a:rPr lang="en-US" sz="1200" baseline="0" dirty="0" smtClean="0"/>
              <a:t>This module is specifically for international students who want to learn how to write an American Style resume or who want to adapt their current CV to an American resume.</a:t>
            </a:r>
          </a:p>
          <a:p>
            <a:pPr eaLnBrk="1" hangingPunct="1">
              <a:lnSpc>
                <a:spcPct val="80000"/>
              </a:lnSpc>
              <a:spcBef>
                <a:spcPct val="50000"/>
              </a:spcBef>
              <a:buFont typeface="Wingdings" pitchFamily="4" charset="2"/>
              <a:buNone/>
            </a:pPr>
            <a:endParaRPr lang="en-US" altLang="en-US" b="0" dirty="0" smtClean="0">
              <a:latin typeface="Calibri" pitchFamily="4" charset="0"/>
              <a:ea typeface="ＭＳ Ｐゴシック" pitchFamily="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information in this module augments and does not repeat the information in our other resume modules. Therefore, it is important that you view the Resume Modules for all students to be certain you receive more in depth information on writing your strongest, most competitive resume.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581A5D-23AE-41BB-B15D-244BD1EDFDC5}" type="slidenum">
              <a:rPr lang="en-US" smtClean="0"/>
              <a:pPr/>
              <a:t>2</a:t>
            </a:fld>
            <a:endParaRPr lang="en-US" dirty="0"/>
          </a:p>
        </p:txBody>
      </p:sp>
    </p:spTree>
    <p:extLst>
      <p:ext uri="{BB962C8B-B14F-4D97-AF65-F5344CB8AC3E}">
        <p14:creationId xmlns:p14="http://schemas.microsoft.com/office/powerpoint/2010/main" val="2387868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smtClean="0">
                <a:latin typeface="Calibri" pitchFamily="4" charset="0"/>
                <a:ea typeface="ＭＳ Ｐゴシック" pitchFamily="4" charset="-128"/>
              </a:rPr>
              <a:t>Why is the </a:t>
            </a:r>
            <a:r>
              <a:rPr lang="en-US" altLang="en-US" b="1" i="1" dirty="0" smtClean="0">
                <a:latin typeface="Calibri" pitchFamily="4" charset="0"/>
                <a:ea typeface="ＭＳ Ｐゴシック" pitchFamily="4" charset="-128"/>
              </a:rPr>
              <a:t>After </a:t>
            </a:r>
            <a:r>
              <a:rPr lang="en-US" altLang="en-US" b="1" dirty="0" smtClean="0">
                <a:latin typeface="Calibri" pitchFamily="4" charset="0"/>
                <a:ea typeface="ＭＳ Ｐゴシック" pitchFamily="4" charset="-128"/>
              </a:rPr>
              <a:t>better than the </a:t>
            </a:r>
            <a:r>
              <a:rPr lang="en-US" altLang="en-US" b="1" i="1" dirty="0" smtClean="0">
                <a:latin typeface="Calibri" pitchFamily="4" charset="0"/>
                <a:ea typeface="ＭＳ Ｐゴシック" pitchFamily="4" charset="-128"/>
              </a:rPr>
              <a:t>before </a:t>
            </a:r>
            <a:r>
              <a:rPr lang="en-US" altLang="en-US" b="1" dirty="0" smtClean="0">
                <a:latin typeface="Calibri" pitchFamily="4" charset="0"/>
                <a:ea typeface="ＭＳ Ｐゴシック" pitchFamily="4" charset="-128"/>
              </a:rPr>
              <a:t>description?</a:t>
            </a:r>
          </a:p>
          <a:p>
            <a:endParaRPr lang="en-US" altLang="en-US" b="1" dirty="0" smtClean="0">
              <a:latin typeface="Calibri" pitchFamily="4" charset="0"/>
              <a:ea typeface="ＭＳ Ｐゴシック" pitchFamily="4" charset="-128"/>
            </a:endParaRPr>
          </a:p>
          <a:p>
            <a:pPr>
              <a:buFontTx/>
              <a:buAutoNum type="alphaLcParenR"/>
            </a:pPr>
            <a:r>
              <a:rPr lang="en-US" altLang="en-US" b="1" dirty="0" smtClean="0">
                <a:latin typeface="Calibri" pitchFamily="4" charset="0"/>
                <a:ea typeface="ＭＳ Ｐゴシック" pitchFamily="4" charset="-128"/>
              </a:rPr>
              <a:t>The description is in bullets</a:t>
            </a:r>
          </a:p>
          <a:p>
            <a:pPr>
              <a:buFontTx/>
              <a:buAutoNum type="alphaLcParenR"/>
            </a:pPr>
            <a:r>
              <a:rPr lang="en-US" altLang="en-US" b="1" dirty="0" smtClean="0">
                <a:latin typeface="Calibri" pitchFamily="4" charset="0"/>
                <a:ea typeface="ＭＳ Ｐゴシック" pitchFamily="4" charset="-128"/>
              </a:rPr>
              <a:t>The action verbs in the after are a lot stronger than in the before</a:t>
            </a:r>
          </a:p>
          <a:p>
            <a:pPr>
              <a:buFontTx/>
              <a:buAutoNum type="alphaLcParenR"/>
            </a:pPr>
            <a:r>
              <a:rPr lang="en-US" altLang="en-US" b="1" dirty="0" smtClean="0">
                <a:latin typeface="Calibri" pitchFamily="4" charset="0"/>
                <a:ea typeface="ＭＳ Ｐゴシック" pitchFamily="4" charset="-128"/>
              </a:rPr>
              <a:t>The after quantifies by putting in numbers</a:t>
            </a:r>
          </a:p>
          <a:p>
            <a:pPr>
              <a:buFontTx/>
              <a:buAutoNum type="alphaLcParenR"/>
            </a:pPr>
            <a:r>
              <a:rPr lang="en-US" altLang="en-US" b="1" dirty="0" smtClean="0">
                <a:latin typeface="Calibri" pitchFamily="4" charset="0"/>
                <a:ea typeface="ＭＳ Ｐゴシック" pitchFamily="4" charset="-128"/>
              </a:rPr>
              <a:t>Better represents results of this individual’s efforts</a:t>
            </a:r>
          </a:p>
          <a:p>
            <a:endParaRPr lang="en-US" altLang="en-US" dirty="0" smtClean="0">
              <a:latin typeface="Calibri" pitchFamily="4" charset="0"/>
              <a:ea typeface="ＭＳ Ｐゴシック" pitchFamily="4" charset="-128"/>
            </a:endParaRPr>
          </a:p>
          <a:p>
            <a:endParaRPr lang="en-US" altLang="en-US" dirty="0" smtClean="0">
              <a:latin typeface="Calibri" pitchFamily="4" charset="0"/>
              <a:ea typeface="ＭＳ Ｐゴシック" pitchFamily="4" charset="-128"/>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377DDDF0-B865-43C8-B67F-9966FF929980}" type="slidenum">
              <a:rPr lang="en-US" altLang="en-US">
                <a:latin typeface="Arial" charset="0"/>
              </a:rPr>
              <a:pPr>
                <a:spcBef>
                  <a:spcPct val="0"/>
                </a:spcBef>
              </a:pPr>
              <a:t>21</a:t>
            </a:fld>
            <a:endParaRPr lang="en-US" alt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Calibri" pitchFamily="4" charset="0"/>
                <a:ea typeface="ＭＳ Ｐゴシック" pitchFamily="4" charset="-128"/>
              </a:rPr>
              <a:t>Here’s an example experience.  I want you to notice a couple of things:</a:t>
            </a:r>
          </a:p>
          <a:p>
            <a:endParaRPr lang="en-US" altLang="en-US" smtClean="0">
              <a:latin typeface="Calibri" pitchFamily="4" charset="0"/>
              <a:ea typeface="ＭＳ Ｐゴシック" pitchFamily="4" charset="-128"/>
            </a:endParaRPr>
          </a:p>
          <a:p>
            <a:r>
              <a:rPr lang="en-US" altLang="en-US" smtClean="0">
                <a:latin typeface="Calibri" pitchFamily="4" charset="0"/>
                <a:ea typeface="ＭＳ Ｐゴシック" pitchFamily="4" charset="-128"/>
              </a:rPr>
              <a:t>A sample work experience has the name of the company, location, dates that an individual worked at the company, and bullet points that describe the experience. In the next slide, we’ll go over how to describe your experience. </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5E898EFF-1970-4918-AAAC-B9F02FD1BFE7}" type="slidenum">
              <a:rPr lang="en-US" altLang="en-US">
                <a:latin typeface="Arial" charset="0"/>
              </a:rPr>
              <a:pPr>
                <a:spcBef>
                  <a:spcPct val="0"/>
                </a:spcBef>
              </a:pPr>
              <a:t>22</a:t>
            </a:fld>
            <a:endParaRPr lang="en-US" alt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Calibri" pitchFamily="4" charset="0"/>
                <a:ea typeface="ＭＳ Ｐゴシック" pitchFamily="4" charset="-128"/>
              </a:rPr>
              <a:t>Make sure it’s easy to read, and that they know what university you did the project at. </a:t>
            </a:r>
          </a:p>
          <a:p>
            <a:r>
              <a:rPr lang="en-US" altLang="en-US" dirty="0" smtClean="0">
                <a:latin typeface="Calibri" pitchFamily="4" charset="0"/>
                <a:ea typeface="ＭＳ Ｐゴシック" pitchFamily="4" charset="-128"/>
              </a:rPr>
              <a:t>If you did this for a corporate client, it’s great to list it but be sure to list the university as well.</a:t>
            </a:r>
          </a:p>
          <a:p>
            <a:endParaRPr lang="en-US" altLang="en-US" dirty="0" smtClean="0">
              <a:latin typeface="Calibri" pitchFamily="4" charset="0"/>
              <a:ea typeface="ＭＳ Ｐゴシック" pitchFamily="4" charset="-128"/>
            </a:endParaRPr>
          </a:p>
          <a:p>
            <a:r>
              <a:rPr lang="en-US" altLang="en-US" dirty="0" smtClean="0">
                <a:latin typeface="Calibri" pitchFamily="4" charset="0"/>
                <a:ea typeface="ＭＳ Ｐゴシック" pitchFamily="4" charset="-128"/>
              </a:rPr>
              <a:t>Remember to use the key words you’re seeing in the job or co-op description, if that applies, and remember that you still need to use action skills. </a:t>
            </a:r>
          </a:p>
          <a:p>
            <a:endParaRPr lang="en-US" altLang="en-US" dirty="0" smtClean="0">
              <a:latin typeface="Calibri" pitchFamily="4" charset="0"/>
              <a:ea typeface="ＭＳ Ｐゴシック" pitchFamily="4" charset="-128"/>
            </a:endParaRPr>
          </a:p>
          <a:p>
            <a:endParaRPr lang="en-US" altLang="en-US" dirty="0" smtClean="0">
              <a:latin typeface="Calibri" pitchFamily="4" charset="0"/>
              <a:ea typeface="ＭＳ Ｐゴシック" pitchFamily="4" charset="-128"/>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4" charset="0"/>
                <a:ea typeface="ＭＳ Ｐゴシック" pitchFamily="4" charset="-128"/>
              </a:defRPr>
            </a:lvl1pPr>
            <a:lvl2pPr marL="755283" indent="-290493">
              <a:spcBef>
                <a:spcPct val="30000"/>
              </a:spcBef>
              <a:defRPr sz="1200">
                <a:solidFill>
                  <a:schemeClr val="tx1"/>
                </a:solidFill>
                <a:latin typeface="Calibri" pitchFamily="4" charset="0"/>
                <a:ea typeface="ＭＳ Ｐゴシック" pitchFamily="4" charset="-128"/>
              </a:defRPr>
            </a:lvl2pPr>
            <a:lvl3pPr marL="1161974" indent="-232395">
              <a:spcBef>
                <a:spcPct val="30000"/>
              </a:spcBef>
              <a:defRPr sz="1200">
                <a:solidFill>
                  <a:schemeClr val="tx1"/>
                </a:solidFill>
                <a:latin typeface="Calibri" pitchFamily="4" charset="0"/>
                <a:ea typeface="ＭＳ Ｐゴシック" pitchFamily="4" charset="-128"/>
              </a:defRPr>
            </a:lvl3pPr>
            <a:lvl4pPr marL="1626763" indent="-232395">
              <a:spcBef>
                <a:spcPct val="30000"/>
              </a:spcBef>
              <a:defRPr sz="1200">
                <a:solidFill>
                  <a:schemeClr val="tx1"/>
                </a:solidFill>
                <a:latin typeface="Calibri" pitchFamily="4" charset="0"/>
                <a:ea typeface="ＭＳ Ｐゴシック" pitchFamily="4" charset="-128"/>
              </a:defRPr>
            </a:lvl4pPr>
            <a:lvl5pPr marL="2091553" indent="-232395">
              <a:spcBef>
                <a:spcPct val="30000"/>
              </a:spcBef>
              <a:defRPr sz="1200">
                <a:solidFill>
                  <a:schemeClr val="tx1"/>
                </a:solidFill>
                <a:latin typeface="Calibri"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Calibri" pitchFamily="4" charset="0"/>
                <a:ea typeface="ＭＳ Ｐゴシック" pitchFamily="4" charset="-128"/>
              </a:defRPr>
            </a:lvl9pPr>
          </a:lstStyle>
          <a:p>
            <a:pPr>
              <a:spcBef>
                <a:spcPct val="0"/>
              </a:spcBef>
            </a:pPr>
            <a:fld id="{FF9F094F-7817-4CE2-BB83-7AACB6C63815}" type="slidenum">
              <a:rPr lang="en-US" altLang="en-US">
                <a:latin typeface="Arial" charset="0"/>
              </a:rPr>
              <a:pPr>
                <a:spcBef>
                  <a:spcPct val="0"/>
                </a:spcBef>
              </a:pPr>
              <a:t>23</a:t>
            </a:fld>
            <a:endParaRPr lang="en-US" alt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1B147F-C230-4141-8F76-FB3178D879C3}" type="slidenum">
              <a:rPr lang="en-US" smtClean="0"/>
              <a:t>24</a:t>
            </a:fld>
            <a:endParaRPr lang="en-US"/>
          </a:p>
        </p:txBody>
      </p:sp>
    </p:spTree>
    <p:extLst>
      <p:ext uri="{BB962C8B-B14F-4D97-AF65-F5344CB8AC3E}">
        <p14:creationId xmlns:p14="http://schemas.microsoft.com/office/powerpoint/2010/main" val="3865462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http://www.northeastern.edu/careers/wp-content/uploads/2012/08/Graduating-Senior-Resume-Samples-Final-for-web.pdf</a:t>
            </a:r>
          </a:p>
          <a:p>
            <a:endParaRPr lang="en-US" dirty="0"/>
          </a:p>
        </p:txBody>
      </p:sp>
      <p:sp>
        <p:nvSpPr>
          <p:cNvPr id="4" name="Slide Number Placeholder 3"/>
          <p:cNvSpPr>
            <a:spLocks noGrp="1"/>
          </p:cNvSpPr>
          <p:nvPr>
            <p:ph type="sldNum" sz="quarter" idx="10"/>
          </p:nvPr>
        </p:nvSpPr>
        <p:spPr/>
        <p:txBody>
          <a:bodyPr/>
          <a:lstStyle/>
          <a:p>
            <a:fld id="{EA581A5D-23AE-41BB-B15D-244BD1EDFDC5}" type="slidenum">
              <a:rPr lang="en-US" smtClean="0"/>
              <a:pPr/>
              <a:t>25</a:t>
            </a:fld>
            <a:endParaRPr lang="en-US" dirty="0"/>
          </a:p>
        </p:txBody>
      </p:sp>
    </p:spTree>
    <p:extLst>
      <p:ext uri="{BB962C8B-B14F-4D97-AF65-F5344CB8AC3E}">
        <p14:creationId xmlns:p14="http://schemas.microsoft.com/office/powerpoint/2010/main" val="3568271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After completing this module, you will: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Increase your understanding of what can be included in your American-Style resume, even if you do not have extensive paid experience.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Understand what information is not on an American-style resume, even if that information IS on a CV.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earn</a:t>
            </a:r>
            <a:r>
              <a:rPr lang="en-US" sz="1200" kern="1200" baseline="0" dirty="0" smtClean="0">
                <a:solidFill>
                  <a:schemeClr val="tx1"/>
                </a:solidFill>
                <a:effectLst/>
                <a:latin typeface="+mn-lt"/>
                <a:ea typeface="+mn-ea"/>
                <a:cs typeface="+mn-cs"/>
              </a:rPr>
              <a:t> about key resources for international students on our Career Development website which are designed to assist you in achieving your goals.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581A5D-23AE-41BB-B15D-244BD1EDFDC5}"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50825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There’s a great</a:t>
            </a:r>
            <a:r>
              <a:rPr lang="en-US" baseline="0" dirty="0" smtClean="0"/>
              <a:t> saying in the U.S. that many of you might have in your home country as well: You don’t get a second chance to make a first impression”.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Unlike many other countries, the American resume is really a marketing document.  It is a way to briefly showcase your skills and experiences that relate to the specific jobs you are applying for. Think of it as you are selling a product (you) and your resume is your marketing and advertising piece.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won’t market yourself well if your resume contains spelling mistakes, uses poor grammar, or doesn’t follow the standard American-Style resume format.  It is important that you view the resume modules for all students so you can learn how to format your resume correctly with a well-written heading, education, and experience section.  Also, the supplemental materials at the end of this module contain examples to help you write these sections of your resume.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latin typeface="Calibri" pitchFamily="4" charset="0"/>
              <a:ea typeface="ＭＳ Ｐゴシック" pitchFamily="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latin typeface="Calibri" pitchFamily="4" charset="0"/>
                <a:ea typeface="ＭＳ Ｐゴシック" pitchFamily="4" charset="-128"/>
              </a:rPr>
              <a:t>To begin with, y</a:t>
            </a:r>
            <a:r>
              <a:rPr lang="en-US" altLang="en-US" dirty="0" smtClean="0">
                <a:latin typeface="Calibri" pitchFamily="4" charset="0"/>
                <a:ea typeface="ＭＳ Ｐゴシック" pitchFamily="4" charset="-128"/>
              </a:rPr>
              <a:t>our E-mail address should be professional and employer ready: 76% of resumes are ignored if the email address is unprofessional!  </a:t>
            </a:r>
            <a:r>
              <a:rPr lang="en-US" baseline="0" dirty="0" smtClean="0"/>
              <a:t>You’ll  look more professional if you use your northeastern email address. email addresses like </a:t>
            </a:r>
            <a:r>
              <a:rPr lang="en-US" baseline="0" dirty="0" err="1" smtClean="0"/>
              <a:t>scubagirl</a:t>
            </a:r>
            <a:r>
              <a:rPr lang="en-US" baseline="0" dirty="0" smtClean="0"/>
              <a:t>@ or iloveorangeisthenewblack@gmail.com should be avoided.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latin typeface="Calibri" pitchFamily="4" charset="0"/>
                <a:ea typeface="ＭＳ Ｐゴシック" pitchFamily="4" charset="-128"/>
              </a:rPr>
              <a:t>84% of employers believe your resume should be 1 page. Anything more and they may not read it. </a:t>
            </a:r>
            <a:r>
              <a:rPr lang="en-US" altLang="en-US" dirty="0" smtClean="0">
                <a:latin typeface="Calibri" pitchFamily="4" charset="0"/>
                <a:ea typeface="ＭＳ Ｐゴシック" pitchFamily="4" charset="-128"/>
              </a:rPr>
              <a:t>As a general</a:t>
            </a:r>
            <a:r>
              <a:rPr lang="en-US" altLang="en-US" baseline="0" dirty="0" smtClean="0">
                <a:latin typeface="Calibri" pitchFamily="4" charset="0"/>
                <a:ea typeface="ＭＳ Ｐゴシック" pitchFamily="4" charset="-128"/>
              </a:rPr>
              <a:t> </a:t>
            </a:r>
            <a:r>
              <a:rPr lang="en-US" altLang="en-US" dirty="0" smtClean="0">
                <a:latin typeface="Calibri" pitchFamily="4" charset="0"/>
                <a:ea typeface="ＭＳ Ｐゴシック" pitchFamily="4" charset="-128"/>
              </a:rPr>
              <a:t>rule, you can use a second page for a resume for every ten years of experience. However, you don’t need to </a:t>
            </a:r>
            <a:r>
              <a:rPr lang="en-US" altLang="en-US" baseline="0" dirty="0" smtClean="0">
                <a:latin typeface="Calibri" pitchFamily="4" charset="0"/>
                <a:ea typeface="ＭＳ Ｐゴシック" pitchFamily="4" charset="-128"/>
              </a:rPr>
              <a:t>list more than 15 years of experience on a resume. </a:t>
            </a:r>
            <a:r>
              <a:rPr lang="en-US" altLang="en-US" dirty="0" smtClean="0">
                <a:latin typeface="Calibri" pitchFamily="4" charset="0"/>
                <a:ea typeface="ＭＳ Ｐゴシック" pitchFamily="4" charset="-128"/>
              </a:rPr>
              <a:t>Remember, a resume is not a complete history of your work, skills, and activities, but highlights your qualifications that are most related to the positions you’re applying to. </a:t>
            </a:r>
            <a:r>
              <a:rPr lang="en-US" altLang="en-US" baseline="0" dirty="0" smtClean="0">
                <a:latin typeface="Calibri" pitchFamily="4" charset="0"/>
                <a:ea typeface="ＭＳ Ｐゴシック" pitchFamily="4" charset="-128"/>
              </a:rPr>
              <a:t> Having your resume on one page (or two pages if you have 5-10 years or more of experience) means you’re not including everything but are targeting only the most critical information.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Use a resume that is not generic but rather targeted and edited for each specific job for the best success. Right or Wrong, that’s the mindset of the employer. Use that understanding to your advantage.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Want to include a photo?  Don’t.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88% of employers reject candidates with photos on their resumes. A photo</a:t>
            </a:r>
            <a:r>
              <a:rPr lang="en-US" sz="1200" kern="1200" baseline="0" dirty="0" smtClean="0">
                <a:solidFill>
                  <a:schemeClr val="tx1"/>
                </a:solidFill>
                <a:effectLst/>
                <a:latin typeface="+mn-lt"/>
                <a:ea typeface="+mn-ea"/>
                <a:cs typeface="+mn-cs"/>
              </a:rPr>
              <a:t> is only necessary for jobs like modeling or TV anchor where seeing your photo is critical to the actual job. </a:t>
            </a:r>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(http://www.infographicszone.com/resume-2/mistakes-that-you-should-avoid-in-cv-infographics)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http://www.buzzquotes.com/skills-quotes-for-resume  for News to Live By (for the With Resumes quote below</a:t>
            </a:r>
            <a:r>
              <a:rPr lang="en-US" sz="1200" baseline="0" dirty="0" smtClean="0"/>
              <a:t> by News To Live By)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A581A5D-23AE-41BB-B15D-244BD1EDFDC5}" type="slidenum">
              <a:rPr lang="en-US" smtClean="0"/>
              <a:pPr/>
              <a:t>4</a:t>
            </a:fld>
            <a:endParaRPr lang="en-US" dirty="0"/>
          </a:p>
        </p:txBody>
      </p:sp>
    </p:spTree>
    <p:extLst>
      <p:ext uri="{BB962C8B-B14F-4D97-AF65-F5344CB8AC3E}">
        <p14:creationId xmlns:p14="http://schemas.microsoft.com/office/powerpoint/2010/main" val="156435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t>There was a very </a:t>
            </a:r>
            <a:r>
              <a:rPr lang="en-US" baseline="0" dirty="0" smtClean="0"/>
              <a:t>interesting study by </a:t>
            </a:r>
            <a:r>
              <a:rPr lang="en-US" sz="1200" b="0" i="0" u="none" strike="noStrike" kern="1200" dirty="0" err="1" smtClean="0">
                <a:solidFill>
                  <a:schemeClr val="tx1"/>
                </a:solidFill>
                <a:effectLst/>
                <a:latin typeface="+mn-lt"/>
                <a:ea typeface="+mn-ea"/>
                <a:cs typeface="+mn-cs"/>
                <a:hlinkClick r:id="rId3"/>
              </a:rPr>
              <a:t>TheLadders</a:t>
            </a:r>
            <a:r>
              <a:rPr lang="en-US" sz="1200" b="0" i="0" u="none" strike="noStrike" kern="1200" dirty="0" smtClean="0">
                <a:solidFill>
                  <a:schemeClr val="tx1"/>
                </a:solidFill>
                <a:effectLst/>
                <a:latin typeface="+mn-lt"/>
                <a:ea typeface="+mn-ea"/>
                <a:cs typeface="+mn-cs"/>
                <a:hlinkClick r:id="rId3"/>
              </a:rPr>
              <a:t>  </a:t>
            </a:r>
            <a:r>
              <a:rPr lang="en-US" sz="1200" b="0" i="0" u="none" strike="noStrike" kern="1200" dirty="0" smtClean="0">
                <a:solidFill>
                  <a:schemeClr val="tx1"/>
                </a:solidFill>
                <a:effectLst/>
                <a:latin typeface="+mn-lt"/>
                <a:ea typeface="+mn-ea"/>
                <a:cs typeface="+mn-cs"/>
              </a:rPr>
              <a:t>which showed</a:t>
            </a:r>
            <a:r>
              <a:rPr lang="en-US" sz="1200" b="0" i="0" u="none" strike="noStrike" kern="1200" baseline="0" dirty="0" smtClean="0">
                <a:solidFill>
                  <a:schemeClr val="tx1"/>
                </a:solidFill>
                <a:effectLst/>
                <a:latin typeface="+mn-lt"/>
                <a:ea typeface="+mn-ea"/>
                <a:cs typeface="+mn-cs"/>
              </a:rPr>
              <a:t> how 30 professional recruiters looked at resumes through a technique called “eye tracking”. Over the course of 10 weeks, their eye movements were recorded and analyzed in order to identify what recruiters spend the most time looking at on resumes. A “heat map” of their eye movements was used to see which resumes they spent longer on. </a:t>
            </a:r>
          </a:p>
          <a:p>
            <a:endParaRPr lang="en-US" sz="1200" b="0" i="0" u="none" strike="noStrike" kern="1200" baseline="0" dirty="0" smtClean="0">
              <a:solidFill>
                <a:schemeClr val="tx1"/>
              </a:solidFill>
              <a:effectLst/>
              <a:latin typeface="+mn-lt"/>
              <a:ea typeface="+mn-ea"/>
              <a:cs typeface="+mn-cs"/>
            </a:endParaRPr>
          </a:p>
          <a:p>
            <a:r>
              <a:rPr lang="en-US" sz="1200" b="0" i="1" u="none" strike="noStrike" kern="1200" baseline="0" dirty="0" smtClean="0">
                <a:solidFill>
                  <a:schemeClr val="tx1"/>
                </a:solidFill>
                <a:effectLst/>
                <a:latin typeface="+mn-lt"/>
                <a:ea typeface="+mn-ea"/>
                <a:cs typeface="+mn-cs"/>
              </a:rPr>
              <a:t>Can you guess which of these 2 resumes they spent more time reviewing?  </a:t>
            </a:r>
            <a:r>
              <a:rPr lang="en-US" sz="1200" b="0" i="0" u="none" strike="noStrike" kern="1200" baseline="0" dirty="0" smtClean="0">
                <a:solidFill>
                  <a:schemeClr val="tx1"/>
                </a:solidFill>
                <a:effectLst/>
                <a:latin typeface="+mn-lt"/>
                <a:ea typeface="+mn-ea"/>
                <a:cs typeface="+mn-cs"/>
              </a:rPr>
              <a:t>If you guessed the one on the right hand side you’re absolutely right. </a:t>
            </a:r>
          </a:p>
          <a:p>
            <a:endParaRPr lang="en-US" sz="1200" b="0" i="0" u="none" strike="noStrike" kern="1200" baseline="0" dirty="0" smtClean="0">
              <a:solidFill>
                <a:schemeClr val="tx1"/>
              </a:solidFill>
              <a:effectLst/>
              <a:latin typeface="+mn-lt"/>
              <a:ea typeface="+mn-ea"/>
              <a:cs typeface="+mn-cs"/>
            </a:endParaRPr>
          </a:p>
          <a:p>
            <a:r>
              <a:rPr lang="en-US" sz="1200" b="0" i="1" u="none" strike="noStrike" kern="1200" baseline="0" dirty="0" smtClean="0">
                <a:solidFill>
                  <a:schemeClr val="tx1"/>
                </a:solidFill>
                <a:effectLst/>
                <a:latin typeface="+mn-lt"/>
                <a:ea typeface="+mn-ea"/>
                <a:cs typeface="+mn-cs"/>
              </a:rPr>
              <a:t>Why?</a:t>
            </a:r>
            <a:r>
              <a:rPr lang="en-US" sz="1200" b="0" i="0" u="none" strike="noStrike" kern="1200" baseline="0" dirty="0" smtClean="0">
                <a:solidFill>
                  <a:schemeClr val="tx1"/>
                </a:solidFill>
                <a:effectLst/>
                <a:latin typeface="+mn-lt"/>
                <a:ea typeface="+mn-ea"/>
                <a:cs typeface="+mn-cs"/>
              </a:rPr>
              <a:t> It’s easier to read and the format allows you to clearly see information like skills and experience. </a:t>
            </a:r>
          </a:p>
          <a:p>
            <a:endParaRPr lang="en-US" sz="1200" b="0" i="0" u="none" strike="noStrike" kern="1200" baseline="0" dirty="0" smtClean="0">
              <a:solidFill>
                <a:schemeClr val="tx1"/>
              </a:solidFill>
              <a:effectLst/>
              <a:latin typeface="+mn-lt"/>
              <a:ea typeface="+mn-ea"/>
              <a:cs typeface="+mn-cs"/>
            </a:endParaRPr>
          </a:p>
          <a:p>
            <a:r>
              <a:rPr lang="en-US" sz="1200" b="0" i="1" u="none" strike="noStrike" kern="1200" baseline="0" dirty="0" smtClean="0">
                <a:solidFill>
                  <a:schemeClr val="tx1"/>
                </a:solidFill>
                <a:effectLst/>
                <a:latin typeface="+mn-lt"/>
                <a:ea typeface="+mn-ea"/>
                <a:cs typeface="+mn-cs"/>
              </a:rPr>
              <a:t>Other reasons </a:t>
            </a:r>
            <a:r>
              <a:rPr lang="en-US" sz="1200" b="0" i="0" u="none" strike="noStrike" kern="1200" baseline="0" dirty="0" smtClean="0">
                <a:solidFill>
                  <a:schemeClr val="tx1"/>
                </a:solidFill>
                <a:effectLst/>
                <a:latin typeface="+mn-lt"/>
                <a:ea typeface="+mn-ea"/>
                <a:cs typeface="+mn-cs"/>
              </a:rPr>
              <a:t>include the fact that recruiters want to be able to easily find your name, your most recent two positions including start and end dates, titles, and company, and they’re also interested in quickly locating your educational information.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(citation: </a:t>
            </a:r>
            <a:r>
              <a:rPr lang="en-US" sz="1200" b="0" i="0" u="none" strike="noStrike" kern="1200" dirty="0" smtClean="0">
                <a:solidFill>
                  <a:schemeClr val="tx1"/>
                </a:solidFill>
                <a:effectLst/>
                <a:latin typeface="+mn-lt"/>
                <a:ea typeface="+mn-ea"/>
                <a:cs typeface="+mn-cs"/>
                <a:hlinkClick r:id="rId4"/>
              </a:rPr>
              <a:t>http://www.businessinsider.com/heres-what-recruiters-look-at-during-the-6-seconds-they-spend-on-your-resume-2012-4#ixzz3hlHOq8UH</a:t>
            </a:r>
            <a:r>
              <a:rPr lang="en-US" sz="1200" b="0" i="0" u="none" strike="noStrike" kern="1200" dirty="0" smtClean="0">
                <a:solidFill>
                  <a:schemeClr val="tx1"/>
                </a:solidFill>
                <a:effectLst/>
                <a:latin typeface="+mn-lt"/>
                <a:ea typeface="+mn-ea"/>
                <a:cs typeface="+mn-cs"/>
              </a:rPr>
              <a:t>)</a:t>
            </a:r>
            <a:endParaRPr lang="en-US" dirty="0" smtClean="0"/>
          </a:p>
          <a:p>
            <a:pPr eaLnBrk="1" hangingPunct="1"/>
            <a:endParaRPr lang="en-US" altLang="en-US" dirty="0" smtClean="0">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latin typeface="Calibri" pitchFamily="4" charset="0"/>
                <a:ea typeface="ＭＳ Ｐゴシック" pitchFamily="4" charset="-128"/>
              </a:rPr>
              <a:t>Did you also notice on the second resume that the</a:t>
            </a:r>
            <a:r>
              <a:rPr lang="en-US" altLang="en-US" i="1" baseline="0" dirty="0" smtClean="0">
                <a:latin typeface="Calibri" pitchFamily="4" charset="0"/>
                <a:ea typeface="ＭＳ Ｐゴシック" pitchFamily="4" charset="-128"/>
              </a:rPr>
              <a:t> heat map is focused more on the left side of the resume than on the right side?  </a:t>
            </a:r>
            <a:r>
              <a:rPr lang="en-US" baseline="0" dirty="0" smtClean="0"/>
              <a:t>Because Americans read left to right, you’ll want to start your bullets in your experience section with a verb and an achievement on the left and then follow this with how you obtained that achievement to the right of your bullet.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eaLnBrk="1" hangingPunct="1"/>
            <a:r>
              <a:rPr lang="en-US" altLang="en-US" i="1" dirty="0" smtClean="0">
                <a:latin typeface="+mn-lt"/>
                <a:ea typeface="+mn-ea"/>
              </a:rPr>
              <a:t>So</a:t>
            </a:r>
            <a:r>
              <a:rPr lang="en-US" altLang="en-US" i="1" baseline="0" dirty="0" smtClean="0">
                <a:latin typeface="+mn-lt"/>
                <a:ea typeface="+mn-ea"/>
              </a:rPr>
              <a:t> what does this all mean for you? </a:t>
            </a:r>
            <a:r>
              <a:rPr lang="en-US" altLang="en-US" i="1" baseline="0" dirty="0" smtClean="0">
                <a:latin typeface="Calibri" pitchFamily="4" charset="0"/>
                <a:ea typeface="ＭＳ Ｐゴシック" pitchFamily="4" charset="-128"/>
              </a:rPr>
              <a:t> </a:t>
            </a:r>
            <a:r>
              <a:rPr lang="en-US" altLang="en-US" dirty="0" smtClean="0">
                <a:latin typeface="Calibri" pitchFamily="4" charset="0"/>
                <a:ea typeface="ＭＳ Ｐゴシック" pitchFamily="4" charset="-128"/>
              </a:rPr>
              <a:t>We call it the 20 Second glance, which is sometimes as</a:t>
            </a:r>
            <a:r>
              <a:rPr lang="en-US" altLang="en-US" baseline="0" dirty="0" smtClean="0">
                <a:latin typeface="Calibri" pitchFamily="4" charset="0"/>
                <a:ea typeface="ＭＳ Ｐゴシック" pitchFamily="4" charset="-128"/>
              </a:rPr>
              <a:t> little as 6 seconds in everyday practice. This</a:t>
            </a:r>
            <a:r>
              <a:rPr lang="en-US" altLang="en-US" dirty="0" smtClean="0">
                <a:latin typeface="Calibri" pitchFamily="4" charset="0"/>
                <a:ea typeface="ＭＳ Ｐゴシック" pitchFamily="4" charset="-128"/>
              </a:rPr>
              <a:t> is how long a recruiter takes to look at your resume before they decide whether to move on, keep it, or read it more thoroughly.  So, you have to make sure your most important</a:t>
            </a:r>
            <a:r>
              <a:rPr lang="en-US" altLang="en-US" baseline="0" dirty="0" smtClean="0">
                <a:latin typeface="Calibri" pitchFamily="4" charset="0"/>
                <a:ea typeface="ＭＳ Ｐゴシック" pitchFamily="4" charset="-128"/>
              </a:rPr>
              <a:t> and relevant </a:t>
            </a:r>
            <a:r>
              <a:rPr lang="en-US" altLang="en-US" dirty="0" smtClean="0">
                <a:latin typeface="Calibri" pitchFamily="4" charset="0"/>
                <a:ea typeface="ＭＳ Ｐゴシック" pitchFamily="4" charset="-128"/>
              </a:rPr>
              <a:t>experience is in</a:t>
            </a:r>
            <a:r>
              <a:rPr lang="en-US" altLang="en-US" baseline="0" dirty="0" smtClean="0">
                <a:latin typeface="Calibri" pitchFamily="4" charset="0"/>
                <a:ea typeface="ＭＳ Ｐゴシック" pitchFamily="4" charset="-128"/>
              </a:rPr>
              <a:t> the top 1/3 of the resume, as well as making sure that </a:t>
            </a:r>
            <a:r>
              <a:rPr lang="en-US" altLang="en-US" dirty="0" smtClean="0">
                <a:latin typeface="Calibri" pitchFamily="4" charset="0"/>
                <a:ea typeface="ＭＳ Ｐゴシック" pitchFamily="4" charset="-128"/>
              </a:rPr>
              <a:t>it’s error free, and easy to read. A well-crafted, targeted and error free resume equals a higher chance for an interview.</a:t>
            </a:r>
            <a:r>
              <a:rPr lang="en-US" altLang="en-US" baseline="0" dirty="0" smtClean="0">
                <a:latin typeface="Calibri" pitchFamily="4" charset="0"/>
                <a:ea typeface="ＭＳ Ｐゴシック" pitchFamily="4" charset="-128"/>
              </a:rPr>
              <a:t> </a:t>
            </a:r>
          </a:p>
          <a:p>
            <a:pPr eaLnBrk="1" hangingPunct="1"/>
            <a:endParaRPr lang="en-US" altLang="en-US" baseline="0" dirty="0" smtClean="0">
              <a:latin typeface="Calibri" pitchFamily="4" charset="0"/>
              <a:ea typeface="ＭＳ Ｐゴシック" pitchFamily="4" charset="-128"/>
            </a:endParaRPr>
          </a:p>
          <a:p>
            <a:pPr eaLnBrk="1" hangingPunct="1"/>
            <a:endParaRPr lang="en-US" altLang="en-US" dirty="0" smtClean="0">
              <a:latin typeface="Calibri" pitchFamily="4" charset="0"/>
              <a:ea typeface="ＭＳ Ｐゴシック" pitchFamily="4" charset="-128"/>
            </a:endParaRPr>
          </a:p>
        </p:txBody>
      </p:sp>
      <p:sp>
        <p:nvSpPr>
          <p:cNvPr id="4" name="Slide Number Placeholder 3"/>
          <p:cNvSpPr>
            <a:spLocks noGrp="1"/>
          </p:cNvSpPr>
          <p:nvPr>
            <p:ph type="sldNum" sz="quarter" idx="10"/>
          </p:nvPr>
        </p:nvSpPr>
        <p:spPr/>
        <p:txBody>
          <a:bodyPr/>
          <a:lstStyle/>
          <a:p>
            <a:fld id="{EA581A5D-23AE-41BB-B15D-244BD1EDFDC5}" type="slidenum">
              <a:rPr lang="en-US" smtClean="0"/>
              <a:pPr/>
              <a:t>5</a:t>
            </a:fld>
            <a:endParaRPr lang="en-US" dirty="0"/>
          </a:p>
        </p:txBody>
      </p:sp>
    </p:spTree>
    <p:extLst>
      <p:ext uri="{BB962C8B-B14F-4D97-AF65-F5344CB8AC3E}">
        <p14:creationId xmlns:p14="http://schemas.microsoft.com/office/powerpoint/2010/main" val="196814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What’s else should not be included on an American resume? Don’t include marital status, gender, birthdate, family’s occupation, citizenship/ethnicity.</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a:p>
            <a:pPr eaLnBrk="1" hangingPunct="1">
              <a:spcBef>
                <a:spcPct val="50000"/>
              </a:spcBef>
              <a:buFont typeface="Wingdings" pitchFamily="4" charset="2"/>
              <a:buChar char="§"/>
            </a:pPr>
            <a:endParaRPr lang="en-US" altLang="en-US" sz="1200" dirty="0" smtClean="0"/>
          </a:p>
          <a:p>
            <a:pPr lvl="0"/>
            <a:r>
              <a:rPr lang="en-US" sz="1200" kern="1200" dirty="0" smtClean="0">
                <a:solidFill>
                  <a:schemeClr val="tx1"/>
                </a:solidFill>
                <a:effectLst/>
                <a:latin typeface="+mn-lt"/>
                <a:ea typeface="+mn-ea"/>
                <a:cs typeface="+mn-cs"/>
              </a:rPr>
              <a:t>No Sentences are used on American resumes. Instead, use phrases with strong action verbs that contain results</a:t>
            </a:r>
            <a:r>
              <a:rPr lang="en-US" sz="1200" kern="1200" baseline="0" dirty="0" smtClean="0">
                <a:solidFill>
                  <a:schemeClr val="tx1"/>
                </a:solidFill>
                <a:effectLst/>
                <a:latin typeface="+mn-lt"/>
                <a:ea typeface="+mn-ea"/>
                <a:cs typeface="+mn-cs"/>
              </a:rPr>
              <a:t> and accomplishments. S</a:t>
            </a:r>
            <a:r>
              <a:rPr lang="en-US" sz="1200" kern="1200" dirty="0" smtClean="0">
                <a:solidFill>
                  <a:schemeClr val="tx1"/>
                </a:solidFill>
                <a:effectLst/>
                <a:latin typeface="+mn-lt"/>
                <a:ea typeface="+mn-ea"/>
                <a:cs typeface="+mn-cs"/>
              </a:rPr>
              <a:t>ee the Resume modules for all students and the additional resources for more information and examples.</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Also, Do not</a:t>
            </a:r>
            <a:r>
              <a:rPr lang="en-US" sz="1200" b="0" i="0" kern="1200" dirty="0" smtClean="0">
                <a:solidFill>
                  <a:schemeClr val="tx1"/>
                </a:solidFill>
                <a:effectLst/>
                <a:latin typeface="+mn-lt"/>
                <a:ea typeface="+mn-ea"/>
                <a:cs typeface="+mn-cs"/>
              </a:rPr>
              <a:t> use abbreviations or graphics, tables and headers/footers</a:t>
            </a:r>
            <a:r>
              <a:rPr lang="en-US" sz="1200" b="0" i="0" kern="1200" baseline="0" dirty="0" smtClean="0">
                <a:solidFill>
                  <a:schemeClr val="tx1"/>
                </a:solidFill>
                <a:effectLst/>
                <a:latin typeface="+mn-lt"/>
                <a:ea typeface="+mn-ea"/>
                <a:cs typeface="+mn-cs"/>
              </a:rPr>
              <a:t> as </a:t>
            </a:r>
            <a:r>
              <a:rPr lang="en-US" sz="1200" b="0" i="0" kern="1200" dirty="0" smtClean="0">
                <a:solidFill>
                  <a:schemeClr val="tx1"/>
                </a:solidFill>
                <a:effectLst/>
                <a:latin typeface="+mn-lt"/>
                <a:ea typeface="+mn-ea"/>
                <a:cs typeface="+mn-cs"/>
              </a:rPr>
              <a:t>Most Applicant</a:t>
            </a:r>
            <a:r>
              <a:rPr lang="en-US" sz="1200" b="0" i="0" kern="1200" baseline="0" dirty="0" smtClean="0">
                <a:solidFill>
                  <a:schemeClr val="tx1"/>
                </a:solidFill>
                <a:effectLst/>
                <a:latin typeface="+mn-lt"/>
                <a:ea typeface="+mn-ea"/>
                <a:cs typeface="+mn-cs"/>
              </a:rPr>
              <a:t> Tracking </a:t>
            </a:r>
            <a:r>
              <a:rPr lang="en-US" sz="1200" b="0" i="0" kern="1200" dirty="0" smtClean="0">
                <a:solidFill>
                  <a:schemeClr val="tx1"/>
                </a:solidFill>
                <a:effectLst/>
                <a:latin typeface="+mn-lt"/>
                <a:ea typeface="+mn-ea"/>
                <a:cs typeface="+mn-cs"/>
              </a:rPr>
              <a:t> software won't be able to pick up the information.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(http://www.infographicszone.com/resume-2/mistakes-that-you-should-avoid-in-cv-infographics</a:t>
            </a:r>
            <a:endParaRPr lang="en-US" dirty="0"/>
          </a:p>
        </p:txBody>
      </p:sp>
      <p:sp>
        <p:nvSpPr>
          <p:cNvPr id="4" name="Slide Number Placeholder 3"/>
          <p:cNvSpPr>
            <a:spLocks noGrp="1"/>
          </p:cNvSpPr>
          <p:nvPr>
            <p:ph type="sldNum" sz="quarter" idx="10"/>
          </p:nvPr>
        </p:nvSpPr>
        <p:spPr/>
        <p:txBody>
          <a:bodyPr/>
          <a:lstStyle/>
          <a:p>
            <a:fld id="{EA581A5D-23AE-41BB-B15D-244BD1EDFDC5}" type="slidenum">
              <a:rPr lang="en-US" smtClean="0"/>
              <a:pPr/>
              <a:t>6</a:t>
            </a:fld>
            <a:endParaRPr lang="en-US" dirty="0"/>
          </a:p>
        </p:txBody>
      </p:sp>
    </p:spTree>
    <p:extLst>
      <p:ext uri="{BB962C8B-B14F-4D97-AF65-F5344CB8AC3E}">
        <p14:creationId xmlns:p14="http://schemas.microsoft.com/office/powerpoint/2010/main" val="44551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50000"/>
              </a:spcBef>
              <a:buFont typeface="Wingdings" pitchFamily="4" charset="2"/>
              <a:buNone/>
            </a:pPr>
            <a:endParaRPr lang="en-US" altLang="en-US" dirty="0" smtClean="0">
              <a:latin typeface="Calibri" pitchFamily="4" charset="0"/>
              <a:ea typeface="ＭＳ Ｐゴシック" pitchFamily="4" charset="-128"/>
            </a:endParaRPr>
          </a:p>
          <a:p>
            <a:pPr eaLnBrk="1" hangingPunct="1">
              <a:lnSpc>
                <a:spcPct val="80000"/>
              </a:lnSpc>
              <a:spcBef>
                <a:spcPct val="50000"/>
              </a:spcBef>
              <a:buFont typeface="Wingdings" pitchFamily="4" charset="2"/>
              <a:buNone/>
            </a:pPr>
            <a:r>
              <a:rPr lang="en-US" altLang="en-US" dirty="0" smtClean="0">
                <a:latin typeface="Calibri" pitchFamily="4" charset="0"/>
                <a:ea typeface="ＭＳ Ｐゴシック" pitchFamily="4" charset="-128"/>
              </a:rPr>
              <a:t>Everyone knows that professional and coop/internship experience should</a:t>
            </a:r>
            <a:r>
              <a:rPr lang="en-US" altLang="en-US" baseline="0" dirty="0" smtClean="0">
                <a:latin typeface="Calibri" pitchFamily="4" charset="0"/>
                <a:ea typeface="ＭＳ Ｐゴシック" pitchFamily="4" charset="-128"/>
              </a:rPr>
              <a:t> be on a resume, </a:t>
            </a:r>
            <a:r>
              <a:rPr lang="en-US" altLang="en-US" dirty="0" smtClean="0">
                <a:latin typeface="Calibri" pitchFamily="4" charset="0"/>
                <a:ea typeface="ＭＳ Ｐゴシック" pitchFamily="4" charset="-128"/>
              </a:rPr>
              <a:t>but what if you don’t have this type of experience? </a:t>
            </a:r>
          </a:p>
          <a:p>
            <a:pPr eaLnBrk="1" hangingPunct="1">
              <a:lnSpc>
                <a:spcPct val="80000"/>
              </a:lnSpc>
              <a:spcBef>
                <a:spcPct val="50000"/>
              </a:spcBef>
              <a:buFont typeface="Wingdings" pitchFamily="4" charset="2"/>
              <a:buNone/>
            </a:pPr>
            <a:endParaRPr lang="en-US" altLang="en-US" dirty="0" smtClean="0">
              <a:latin typeface="Calibri" pitchFamily="4" charset="0"/>
              <a:ea typeface="ＭＳ Ｐゴシック" pitchFamily="4" charset="-128"/>
            </a:endParaRPr>
          </a:p>
          <a:p>
            <a:pPr eaLnBrk="1" hangingPunct="1">
              <a:lnSpc>
                <a:spcPct val="80000"/>
              </a:lnSpc>
              <a:spcBef>
                <a:spcPct val="50000"/>
              </a:spcBef>
              <a:buFont typeface="Wingdings" pitchFamily="4" charset="2"/>
              <a:buNone/>
            </a:pPr>
            <a:r>
              <a:rPr lang="en-US" altLang="en-US" dirty="0" smtClean="0">
                <a:latin typeface="Calibri" pitchFamily="4" charset="0"/>
                <a:ea typeface="ＭＳ Ｐゴシック" pitchFamily="4" charset="-128"/>
              </a:rPr>
              <a:t>Experience doesn’t just mean professional, full-time work experience.  </a:t>
            </a:r>
          </a:p>
          <a:p>
            <a:pPr eaLnBrk="1" hangingPunct="1"/>
            <a:endParaRPr lang="en-US" altLang="en-US" dirty="0" smtClean="0">
              <a:latin typeface="Calibri" pitchFamily="4" charset="0"/>
              <a:ea typeface="ＭＳ Ｐゴシック" pitchFamily="4" charset="-128"/>
            </a:endParaRPr>
          </a:p>
          <a:p>
            <a:pPr eaLnBrk="1" hangingPunct="1"/>
            <a:r>
              <a:rPr lang="en-US" altLang="en-US" baseline="0" dirty="0" smtClean="0">
                <a:latin typeface="Calibri" pitchFamily="4" charset="0"/>
                <a:ea typeface="ＭＳ Ｐゴシック" pitchFamily="4" charset="-128"/>
              </a:rPr>
              <a:t>Did you go into work with a relative or friend and observe them for the day? </a:t>
            </a:r>
            <a:r>
              <a:rPr lang="en-US" altLang="en-US" dirty="0" smtClean="0">
                <a:latin typeface="Calibri" pitchFamily="4" charset="0"/>
                <a:ea typeface="ＭＳ Ｐゴシック" pitchFamily="4" charset="-128"/>
              </a:rPr>
              <a:t>That can</a:t>
            </a:r>
            <a:r>
              <a:rPr lang="en-US" altLang="en-US" baseline="0" dirty="0" smtClean="0">
                <a:latin typeface="Calibri" pitchFamily="4" charset="0"/>
                <a:ea typeface="ＭＳ Ｐゴシック" pitchFamily="4" charset="-128"/>
              </a:rPr>
              <a:t> be written up as experience!  </a:t>
            </a:r>
          </a:p>
          <a:p>
            <a:pPr eaLnBrk="1" hangingPunct="1"/>
            <a:endParaRPr lang="en-US" altLang="en-US" baseline="0" dirty="0" smtClean="0">
              <a:latin typeface="Calibri" pitchFamily="4" charset="0"/>
              <a:ea typeface="ＭＳ Ｐゴシック" pitchFamily="4" charset="-128"/>
            </a:endParaRPr>
          </a:p>
          <a:p>
            <a:pPr eaLnBrk="1" hangingPunct="1"/>
            <a:r>
              <a:rPr lang="en-US" altLang="en-US" baseline="0" dirty="0" smtClean="0">
                <a:latin typeface="Calibri" pitchFamily="4" charset="0"/>
                <a:ea typeface="ＭＳ Ｐゴシック" pitchFamily="4" charset="-128"/>
              </a:rPr>
              <a:t>Did you help a business and they utilized your ideas but you weren’t technically an employee?  You can definitely write that up as experience. Just be sure, if you did this in the U.S., that you were in legal status. If you did it in your home country, you should and can definitely include it!</a:t>
            </a:r>
          </a:p>
          <a:p>
            <a:pPr eaLnBrk="1" hangingPunct="1"/>
            <a:endParaRPr lang="en-US" altLang="en-US" baseline="0" dirty="0" smtClean="0">
              <a:latin typeface="Calibri" pitchFamily="4" charset="0"/>
              <a:ea typeface="ＭＳ Ｐゴシック" pitchFamily="4" charset="-128"/>
            </a:endParaRPr>
          </a:p>
          <a:p>
            <a:r>
              <a:rPr lang="en-US" dirty="0" smtClean="0"/>
              <a:t>Take</a:t>
            </a:r>
            <a:r>
              <a:rPr lang="en-US" baseline="0" dirty="0" smtClean="0"/>
              <a:t> the first step by c</a:t>
            </a:r>
            <a:r>
              <a:rPr lang="en-US" dirty="0" smtClean="0"/>
              <a:t>reating a self-inventory of past experiences:</a:t>
            </a:r>
          </a:p>
          <a:p>
            <a:endParaRPr lang="en-US" dirty="0" smtClean="0"/>
          </a:p>
          <a:p>
            <a:pPr marL="169863" indent="-169863">
              <a:lnSpc>
                <a:spcPct val="90000"/>
              </a:lnSpc>
              <a:buFont typeface="Arial"/>
              <a:buChar char="•"/>
            </a:pPr>
            <a:r>
              <a:rPr lang="en-US" sz="1200" dirty="0" smtClean="0"/>
              <a:t>Professors you have helped</a:t>
            </a:r>
          </a:p>
          <a:p>
            <a:pPr marL="169863" indent="-169863">
              <a:lnSpc>
                <a:spcPct val="90000"/>
              </a:lnSpc>
              <a:buFont typeface="Arial"/>
              <a:buChar char="•"/>
            </a:pPr>
            <a:r>
              <a:rPr lang="en-US" sz="1200" dirty="0" smtClean="0"/>
              <a:t>Student organizations in which you</a:t>
            </a:r>
            <a:r>
              <a:rPr lang="en-US" sz="1200" baseline="0" dirty="0" smtClean="0"/>
              <a:t> </a:t>
            </a:r>
            <a:r>
              <a:rPr lang="en-US" sz="1200" dirty="0" smtClean="0"/>
              <a:t>have a leadership role </a:t>
            </a:r>
          </a:p>
          <a:p>
            <a:pPr marL="169863" indent="-169863">
              <a:lnSpc>
                <a:spcPct val="90000"/>
              </a:lnSpc>
              <a:buFont typeface="Arial"/>
              <a:buChar char="•"/>
            </a:pPr>
            <a:r>
              <a:rPr lang="en-US" sz="1200" dirty="0" smtClean="0"/>
              <a:t>Professional</a:t>
            </a:r>
            <a:r>
              <a:rPr lang="en-US" sz="1200" baseline="0" dirty="0" smtClean="0"/>
              <a:t> </a:t>
            </a:r>
            <a:r>
              <a:rPr lang="en-US" sz="1200" dirty="0" smtClean="0"/>
              <a:t>Associations you belong to </a:t>
            </a:r>
          </a:p>
          <a:p>
            <a:pPr marL="169863" indent="-169863">
              <a:lnSpc>
                <a:spcPct val="90000"/>
              </a:lnSpc>
              <a:buFont typeface="Arial"/>
              <a:buChar char="•"/>
            </a:pPr>
            <a:r>
              <a:rPr lang="en-US" sz="1200" dirty="0" err="1" smtClean="0"/>
              <a:t>Meetup</a:t>
            </a:r>
            <a:r>
              <a:rPr lang="en-US" sz="1200" dirty="0" smtClean="0"/>
              <a:t> groups you’ve organized—especially</a:t>
            </a:r>
            <a:r>
              <a:rPr lang="en-US" sz="1200" baseline="0" dirty="0" smtClean="0"/>
              <a:t> if it’s around a professional interest</a:t>
            </a:r>
          </a:p>
          <a:p>
            <a:pPr marL="169863" indent="-169863">
              <a:lnSpc>
                <a:spcPct val="90000"/>
              </a:lnSpc>
              <a:buFont typeface="Arial"/>
              <a:buChar char="•"/>
            </a:pPr>
            <a:r>
              <a:rPr lang="en-US" sz="1200" baseline="0" dirty="0" err="1" smtClean="0"/>
              <a:t>linkedIn</a:t>
            </a:r>
            <a:r>
              <a:rPr lang="en-US" sz="1200" baseline="0" dirty="0" smtClean="0"/>
              <a:t> groups or social media you help a professor or others with</a:t>
            </a:r>
          </a:p>
          <a:p>
            <a:pPr marL="169863" indent="-169863">
              <a:lnSpc>
                <a:spcPct val="90000"/>
              </a:lnSpc>
              <a:buFont typeface="Arial"/>
              <a:buChar char="•"/>
            </a:pPr>
            <a:endParaRPr lang="en-US" sz="1200" baseline="0" dirty="0" smtClean="0"/>
          </a:p>
          <a:p>
            <a:pPr marL="0" indent="0">
              <a:lnSpc>
                <a:spcPct val="90000"/>
              </a:lnSpc>
              <a:buFont typeface="Arial"/>
              <a:buNone/>
            </a:pPr>
            <a:r>
              <a:rPr lang="en-US" sz="1200" baseline="0" dirty="0" smtClean="0"/>
              <a:t>These can provide you with ideas of good information to include in the Experience section of your resume.</a:t>
            </a:r>
          </a:p>
          <a:p>
            <a:pPr eaLnBrk="1" hangingPunct="1"/>
            <a:endParaRPr lang="en-US" altLang="en-US" dirty="0" smtClean="0">
              <a:latin typeface="Calibri" pitchFamily="4" charset="0"/>
              <a:ea typeface="ＭＳ Ｐゴシック" pitchFamily="4" charset="-128"/>
            </a:endParaRPr>
          </a:p>
          <a:p>
            <a:pPr eaLnBrk="1" hangingPunct="1"/>
            <a:r>
              <a:rPr lang="en-US" sz="1200" kern="1200" dirty="0" smtClean="0">
                <a:solidFill>
                  <a:schemeClr val="tx1"/>
                </a:solidFill>
                <a:effectLst/>
                <a:latin typeface="+mn-lt"/>
                <a:ea typeface="+mn-ea"/>
                <a:cs typeface="+mn-cs"/>
              </a:rPr>
              <a:t>			</a:t>
            </a:r>
            <a:endParaRPr lang="en-US" dirty="0" smtClean="0"/>
          </a:p>
          <a:p>
            <a:endParaRPr lang="en-US" dirty="0" smtClean="0"/>
          </a:p>
          <a:p>
            <a:endParaRPr lang="en-US" altLang="en-US" dirty="0" smtClean="0">
              <a:latin typeface="Calibri" pitchFamily="4" charset="0"/>
              <a:ea typeface="ＭＳ Ｐゴシック" pitchFamily="4" charset="-128"/>
            </a:endParaRPr>
          </a:p>
          <a:p>
            <a:endParaRPr lang="en-US" dirty="0"/>
          </a:p>
        </p:txBody>
      </p:sp>
      <p:sp>
        <p:nvSpPr>
          <p:cNvPr id="4" name="Slide Number Placeholder 3"/>
          <p:cNvSpPr>
            <a:spLocks noGrp="1"/>
          </p:cNvSpPr>
          <p:nvPr>
            <p:ph type="sldNum" sz="quarter" idx="10"/>
          </p:nvPr>
        </p:nvSpPr>
        <p:spPr/>
        <p:txBody>
          <a:bodyPr/>
          <a:lstStyle/>
          <a:p>
            <a:fld id="{EA581A5D-23AE-41BB-B15D-244BD1EDFDC5}" type="slidenum">
              <a:rPr lang="en-US" smtClean="0"/>
              <a:pPr/>
              <a:t>7</a:t>
            </a:fld>
            <a:endParaRPr lang="en-US" dirty="0"/>
          </a:p>
        </p:txBody>
      </p:sp>
    </p:spTree>
    <p:extLst>
      <p:ext uri="{BB962C8B-B14F-4D97-AF65-F5344CB8AC3E}">
        <p14:creationId xmlns:p14="http://schemas.microsoft.com/office/powerpoint/2010/main" val="14200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latin typeface="Calibri" pitchFamily="4" charset="0"/>
              <a:ea typeface="ＭＳ Ｐゴシック" pitchFamily="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Calibri" pitchFamily="4" charset="0"/>
                <a:ea typeface="ＭＳ Ｐゴシック" pitchFamily="4" charset="-128"/>
              </a:rPr>
              <a:t>When writing your experience section, you can also include Academic Projects, Volunteer Activities, Leadership activities, plus summer or other jobs. Many people don’t realize that these can be listed as </a:t>
            </a:r>
            <a:r>
              <a:rPr lang="en-US" altLang="en-US" baseline="0" dirty="0" smtClean="0">
                <a:latin typeface="Calibri" pitchFamily="4" charset="0"/>
                <a:ea typeface="ＭＳ Ｐゴシック" pitchFamily="4" charset="-128"/>
              </a:rPr>
              <a:t>experiences for your resume.</a:t>
            </a:r>
            <a:endParaRPr lang="en-US" altLang="en-US" dirty="0" smtClean="0">
              <a:latin typeface="Calibri" pitchFamily="4" charset="0"/>
              <a:ea typeface="ＭＳ Ｐゴシック" pitchFamily="4" charset="-128"/>
            </a:endParaRPr>
          </a:p>
          <a:p>
            <a:pPr eaLnBrk="1" hangingPunct="1"/>
            <a:endParaRPr lang="en-US" altLang="en-US" dirty="0" smtClean="0">
              <a:latin typeface="Calibri" pitchFamily="4" charset="0"/>
              <a:ea typeface="ＭＳ Ｐゴシック" pitchFamily="4" charset="-128"/>
            </a:endParaRPr>
          </a:p>
          <a:p>
            <a:r>
              <a:rPr lang="en-US" dirty="0" smtClean="0"/>
              <a:t>Remember to list:</a:t>
            </a:r>
          </a:p>
          <a:p>
            <a:pPr lvl="2"/>
            <a:r>
              <a:rPr lang="en-US" dirty="0" smtClean="0"/>
              <a:t>Dates</a:t>
            </a:r>
          </a:p>
          <a:p>
            <a:pPr lvl="2"/>
            <a:r>
              <a:rPr lang="en-US" dirty="0" smtClean="0"/>
              <a:t>Location</a:t>
            </a:r>
          </a:p>
          <a:p>
            <a:pPr lvl="2"/>
            <a:r>
              <a:rPr lang="en-US" dirty="0" smtClean="0"/>
              <a:t>Job or position title (if applicable)</a:t>
            </a:r>
          </a:p>
          <a:p>
            <a:pPr lvl="2"/>
            <a:r>
              <a:rPr lang="en-US" dirty="0" smtClean="0"/>
              <a:t>Skills you utilized in position/experience </a:t>
            </a:r>
          </a:p>
          <a:p>
            <a:endParaRPr lang="en-US" dirty="0" smtClean="0"/>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For many graduate students, academic projects are a terrific way to showcase the new skills you are learning in your degree program. </a:t>
            </a:r>
            <a:r>
              <a:rPr lang="en-US" sz="1200" kern="1200" baseline="0" dirty="0" smtClean="0">
                <a:solidFill>
                  <a:schemeClr val="tx1"/>
                </a:solidFill>
                <a:effectLst/>
                <a:latin typeface="+mn-lt"/>
                <a:ea typeface="+mn-ea"/>
                <a:cs typeface="+mn-cs"/>
              </a:rPr>
              <a:t>Examples for how to put Academic Projects on your resume are in the Additional resources section. </a:t>
            </a:r>
          </a:p>
          <a:p>
            <a:pPr lvl="0"/>
            <a:endParaRPr lang="en-US" altLang="en-US" dirty="0" smtClean="0">
              <a:latin typeface="Calibri" pitchFamily="4" charset="0"/>
              <a:ea typeface="ＭＳ Ｐゴシック" pitchFamily="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If you don’t have a lot of experience yet-Think about the story you want to be able to tell an employer when you apply for jobs – and then seek opportunities to support your goals early and throughout your program. </a:t>
            </a:r>
            <a:endParaRPr lang="en-US" sz="1200" kern="1200" baseline="0" dirty="0" smtClean="0">
              <a:solidFill>
                <a:schemeClr val="tx1"/>
              </a:solidFill>
              <a:effectLst/>
              <a:latin typeface="+mn-lt"/>
              <a:ea typeface="+mn-ea"/>
              <a:cs typeface="+mn-cs"/>
            </a:endParaRPr>
          </a:p>
          <a:p>
            <a:endParaRPr lang="en-US" altLang="en-US" dirty="0" smtClean="0">
              <a:latin typeface="Calibri" pitchFamily="4" charset="0"/>
              <a:ea typeface="ＭＳ Ｐゴシック" pitchFamily="4" charset="-128"/>
            </a:endParaRPr>
          </a:p>
          <a:p>
            <a:endParaRPr lang="en-US" altLang="en-US" dirty="0" smtClean="0">
              <a:latin typeface="Calibri" pitchFamily="4" charset="0"/>
              <a:ea typeface="ＭＳ Ｐゴシック" pitchFamily="4" charset="-128"/>
            </a:endParaRPr>
          </a:p>
        </p:txBody>
      </p:sp>
      <p:sp>
        <p:nvSpPr>
          <p:cNvPr id="4" name="Slide Number Placeholder 3"/>
          <p:cNvSpPr>
            <a:spLocks noGrp="1"/>
          </p:cNvSpPr>
          <p:nvPr>
            <p:ph type="sldNum" sz="quarter" idx="10"/>
          </p:nvPr>
        </p:nvSpPr>
        <p:spPr/>
        <p:txBody>
          <a:bodyPr/>
          <a:lstStyle/>
          <a:p>
            <a:fld id="{EA581A5D-23AE-41BB-B15D-244BD1EDFDC5}" type="slidenum">
              <a:rPr lang="en-US" smtClean="0"/>
              <a:pPr/>
              <a:t>8</a:t>
            </a:fld>
            <a:endParaRPr lang="en-US" dirty="0"/>
          </a:p>
        </p:txBody>
      </p:sp>
    </p:spTree>
    <p:extLst>
      <p:ext uri="{BB962C8B-B14F-4D97-AF65-F5344CB8AC3E}">
        <p14:creationId xmlns:p14="http://schemas.microsoft.com/office/powerpoint/2010/main" val="1562553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20000"/>
              </a:spcBef>
              <a:buClr>
                <a:srgbClr val="93A299"/>
              </a:buClr>
              <a:buSzPct val="85000"/>
            </a:pPr>
            <a:r>
              <a:rPr lang="en-US" altLang="en-US" dirty="0" smtClean="0">
                <a:latin typeface="Calibri" pitchFamily="4" charset="0"/>
                <a:ea typeface="ＭＳ Ｐゴシック" pitchFamily="4" charset="-128"/>
              </a:rPr>
              <a:t>So let’s test your knowledge.  This sample “CV”</a:t>
            </a:r>
            <a:r>
              <a:rPr lang="en-US" altLang="en-US" baseline="0" dirty="0" smtClean="0">
                <a:latin typeface="Calibri" pitchFamily="4" charset="0"/>
                <a:ea typeface="ＭＳ Ｐゴシック" pitchFamily="4" charset="-128"/>
              </a:rPr>
              <a:t> of </a:t>
            </a:r>
            <a:r>
              <a:rPr lang="en-US" altLang="en-US" dirty="0" err="1" smtClean="0">
                <a:latin typeface="Calibri" pitchFamily="4" charset="0"/>
                <a:ea typeface="ＭＳ Ｐゴシック" pitchFamily="4" charset="-128"/>
              </a:rPr>
              <a:t>Mellie</a:t>
            </a:r>
            <a:r>
              <a:rPr lang="en-US" altLang="en-US" dirty="0" smtClean="0">
                <a:latin typeface="Calibri" pitchFamily="4" charset="0"/>
                <a:ea typeface="ＭＳ Ｐゴシック" pitchFamily="4" charset="-128"/>
              </a:rPr>
              <a:t>,</a:t>
            </a:r>
            <a:r>
              <a:rPr lang="en-US" altLang="en-US" baseline="0" dirty="0" smtClean="0">
                <a:latin typeface="Calibri" pitchFamily="4" charset="0"/>
                <a:ea typeface="ＭＳ Ｐゴシック" pitchFamily="4" charset="-128"/>
              </a:rPr>
              <a:t> </a:t>
            </a:r>
            <a:r>
              <a:rPr lang="en-US" altLang="en-US" dirty="0" smtClean="0">
                <a:latin typeface="Calibri" pitchFamily="4" charset="0"/>
                <a:ea typeface="ＭＳ Ｐゴシック" pitchFamily="4" charset="-128"/>
              </a:rPr>
              <a:t>a character on Scandal, is</a:t>
            </a:r>
            <a:r>
              <a:rPr lang="en-US" altLang="en-US" baseline="0" dirty="0" smtClean="0">
                <a:latin typeface="Calibri" pitchFamily="4" charset="0"/>
                <a:ea typeface="ＭＳ Ｐゴシック" pitchFamily="4" charset="-128"/>
              </a:rPr>
              <a:t> two pages long.  </a:t>
            </a:r>
            <a:r>
              <a:rPr lang="en-US" altLang="en-US" b="1" dirty="0" smtClean="0">
                <a:latin typeface="Calibri" pitchFamily="4" charset="0"/>
                <a:ea typeface="ＭＳ Ｐゴシック" pitchFamily="4" charset="-128"/>
              </a:rPr>
              <a:t>What would you cut out? </a:t>
            </a:r>
          </a:p>
          <a:p>
            <a:pPr eaLnBrk="1" hangingPunct="1">
              <a:spcBef>
                <a:spcPct val="20000"/>
              </a:spcBef>
              <a:buClr>
                <a:srgbClr val="93A299"/>
              </a:buClr>
              <a:buSzPct val="85000"/>
            </a:pPr>
            <a:endParaRPr lang="en-US" altLang="en-US" b="1" dirty="0" smtClean="0">
              <a:solidFill>
                <a:srgbClr val="292934"/>
              </a:solidFill>
              <a:latin typeface="Calibri" pitchFamily="4" charset="0"/>
              <a:ea typeface="ＭＳ Ｐゴシック" pitchFamily="4" charset="-128"/>
            </a:endParaRPr>
          </a:p>
          <a:p>
            <a:pPr eaLnBrk="1" hangingPunct="1">
              <a:spcBef>
                <a:spcPct val="20000"/>
              </a:spcBef>
              <a:buClr>
                <a:srgbClr val="93A299"/>
              </a:buClr>
              <a:buSzPct val="85000"/>
            </a:pPr>
            <a:r>
              <a:rPr lang="en-US" altLang="en-US" b="1" dirty="0" smtClean="0">
                <a:solidFill>
                  <a:srgbClr val="292934"/>
                </a:solidFill>
                <a:latin typeface="Calibri" pitchFamily="4" charset="0"/>
                <a:ea typeface="ＭＳ Ｐゴシック" pitchFamily="4" charset="-128"/>
              </a:rPr>
              <a:t>If</a:t>
            </a:r>
            <a:r>
              <a:rPr lang="en-US" altLang="en-US" b="1" baseline="0" dirty="0" smtClean="0">
                <a:solidFill>
                  <a:srgbClr val="292934"/>
                </a:solidFill>
                <a:latin typeface="Calibri" pitchFamily="4" charset="0"/>
                <a:ea typeface="ＭＳ Ｐゴシック" pitchFamily="4" charset="-128"/>
              </a:rPr>
              <a:t> you decided you can cut out any of the following you’re absolutely right and are well on your way to creating your American-style resume. Here’s what you can delete from this resume: </a:t>
            </a:r>
          </a:p>
          <a:p>
            <a:pPr eaLnBrk="1" hangingPunct="1">
              <a:spcBef>
                <a:spcPct val="20000"/>
              </a:spcBef>
              <a:buClr>
                <a:srgbClr val="93A299"/>
              </a:buClr>
              <a:buSzPct val="85000"/>
            </a:pPr>
            <a:endParaRPr lang="en-US" altLang="en-US" dirty="0" smtClean="0">
              <a:solidFill>
                <a:srgbClr val="292934"/>
              </a:solidFill>
              <a:latin typeface="Calibri" pitchFamily="4" charset="0"/>
              <a:ea typeface="ＭＳ Ｐゴシック" pitchFamily="4" charset="-128"/>
            </a:endParaRPr>
          </a:p>
          <a:p>
            <a:pPr eaLnBrk="1" hangingPunct="1">
              <a:spcBef>
                <a:spcPct val="20000"/>
              </a:spcBef>
              <a:buClr>
                <a:srgbClr val="93A299"/>
              </a:buClr>
              <a:buSzPct val="85000"/>
              <a:buFontTx/>
              <a:buChar char="•"/>
            </a:pPr>
            <a:r>
              <a:rPr lang="en-US" altLang="en-US" dirty="0" err="1" smtClean="0">
                <a:solidFill>
                  <a:srgbClr val="292934"/>
                </a:solidFill>
                <a:latin typeface="Calibri" pitchFamily="4" charset="0"/>
                <a:ea typeface="ＭＳ Ｐゴシック" pitchFamily="4" charset="-128"/>
              </a:rPr>
              <a:t>Mellie’s</a:t>
            </a:r>
            <a:r>
              <a:rPr lang="en-US" altLang="en-US" dirty="0" smtClean="0">
                <a:solidFill>
                  <a:srgbClr val="292934"/>
                </a:solidFill>
                <a:latin typeface="Calibri" pitchFamily="4" charset="0"/>
                <a:ea typeface="ＭＳ Ｐゴシック" pitchFamily="4" charset="-128"/>
              </a:rPr>
              <a:t> Picture, Date of Birth, Ethnicity/Race, and high school!</a:t>
            </a:r>
          </a:p>
          <a:p>
            <a:pPr eaLnBrk="1" hangingPunct="1">
              <a:spcBef>
                <a:spcPct val="20000"/>
              </a:spcBef>
              <a:buClr>
                <a:srgbClr val="93A299"/>
              </a:buClr>
              <a:buSzPct val="85000"/>
              <a:buFontTx/>
              <a:buNone/>
            </a:pPr>
            <a:endParaRPr lang="en-US" altLang="en-US" dirty="0" smtClean="0">
              <a:solidFill>
                <a:srgbClr val="292934"/>
              </a:solidFill>
              <a:latin typeface="Calibri" pitchFamily="4" charset="0"/>
              <a:ea typeface="ＭＳ Ｐゴシック" pitchFamily="4" charset="-128"/>
            </a:endParaRPr>
          </a:p>
          <a:p>
            <a:pPr eaLnBrk="1" hangingPunct="1">
              <a:spcBef>
                <a:spcPct val="20000"/>
              </a:spcBef>
              <a:buClr>
                <a:srgbClr val="93A299"/>
              </a:buClr>
              <a:buSzPct val="85000"/>
              <a:buFontTx/>
              <a:buChar char="•"/>
            </a:pPr>
            <a:r>
              <a:rPr lang="en-US" altLang="en-US" dirty="0" smtClean="0">
                <a:solidFill>
                  <a:srgbClr val="292934"/>
                </a:solidFill>
                <a:latin typeface="Calibri" pitchFamily="4" charset="0"/>
                <a:ea typeface="ＭＳ Ｐゴシック" pitchFamily="4" charset="-128"/>
              </a:rPr>
              <a:t>Publications and Research are only listed if relevant or if you don’t have additional experience.</a:t>
            </a:r>
            <a:r>
              <a:rPr lang="en-US" altLang="en-US" baseline="0" dirty="0" smtClean="0">
                <a:solidFill>
                  <a:srgbClr val="292934"/>
                </a:solidFill>
                <a:latin typeface="Calibri" pitchFamily="4" charset="0"/>
                <a:ea typeface="ＭＳ Ｐゴシック" pitchFamily="4" charset="-128"/>
              </a:rPr>
              <a:t> </a:t>
            </a:r>
          </a:p>
          <a:p>
            <a:pPr eaLnBrk="1" hangingPunct="1">
              <a:spcBef>
                <a:spcPct val="20000"/>
              </a:spcBef>
              <a:buClr>
                <a:srgbClr val="93A299"/>
              </a:buClr>
              <a:buSzPct val="85000"/>
              <a:buFontTx/>
              <a:buChar char="•"/>
            </a:pPr>
            <a:endParaRPr lang="en-US" altLang="en-US" dirty="0" smtClean="0">
              <a:solidFill>
                <a:srgbClr val="292934"/>
              </a:solidFill>
              <a:latin typeface="Calibri" pitchFamily="4" charset="0"/>
              <a:ea typeface="ＭＳ Ｐゴシック" pitchFamily="4" charset="-128"/>
            </a:endParaRPr>
          </a:p>
          <a:p>
            <a:pPr eaLnBrk="1" hangingPunct="1">
              <a:spcBef>
                <a:spcPct val="20000"/>
              </a:spcBef>
              <a:buClr>
                <a:srgbClr val="93A299"/>
              </a:buClr>
              <a:buSzPct val="85000"/>
              <a:buFontTx/>
              <a:buChar char="•"/>
            </a:pPr>
            <a:r>
              <a:rPr lang="en-US" altLang="en-US" dirty="0" smtClean="0">
                <a:solidFill>
                  <a:srgbClr val="292934"/>
                </a:solidFill>
                <a:latin typeface="Calibri" pitchFamily="4" charset="0"/>
                <a:ea typeface="ＭＳ Ｐゴシック" pitchFamily="4" charset="-128"/>
              </a:rPr>
              <a:t>As a General rule- nothing older than 10 -15 years for experience is listed—so she doesn’t need to list anything before Senior Counsel role.</a:t>
            </a:r>
          </a:p>
          <a:p>
            <a:pPr eaLnBrk="1" hangingPunct="1">
              <a:spcBef>
                <a:spcPct val="20000"/>
              </a:spcBef>
              <a:buClr>
                <a:srgbClr val="93A299"/>
              </a:buClr>
              <a:buSzPct val="85000"/>
              <a:buFontTx/>
              <a:buNone/>
            </a:pPr>
            <a:endParaRPr lang="en-US" altLang="en-US" dirty="0" smtClean="0">
              <a:solidFill>
                <a:srgbClr val="292934"/>
              </a:solidFill>
              <a:latin typeface="Calibri" pitchFamily="4" charset="0"/>
              <a:ea typeface="ＭＳ Ｐゴシック" pitchFamily="4" charset="-128"/>
            </a:endParaRPr>
          </a:p>
          <a:p>
            <a:pPr eaLnBrk="1" hangingPunct="1">
              <a:spcBef>
                <a:spcPct val="20000"/>
              </a:spcBef>
              <a:buClr>
                <a:srgbClr val="93A299"/>
              </a:buClr>
              <a:buSzPct val="85000"/>
              <a:buFontTx/>
              <a:buChar char="•"/>
            </a:pPr>
            <a:r>
              <a:rPr lang="en-US" altLang="en-US" baseline="0" dirty="0" smtClean="0">
                <a:solidFill>
                  <a:srgbClr val="292934"/>
                </a:solidFill>
                <a:latin typeface="Calibri" pitchFamily="4" charset="0"/>
                <a:ea typeface="ＭＳ Ｐゴシック" pitchFamily="4" charset="-128"/>
              </a:rPr>
              <a:t>you would not list </a:t>
            </a:r>
            <a:r>
              <a:rPr lang="en-US" altLang="en-US" dirty="0" smtClean="0">
                <a:solidFill>
                  <a:srgbClr val="292934"/>
                </a:solidFill>
                <a:latin typeface="Calibri" pitchFamily="4" charset="0"/>
                <a:ea typeface="ＭＳ Ｐゴシック" pitchFamily="4" charset="-128"/>
              </a:rPr>
              <a:t>a Career Objective and</a:t>
            </a:r>
            <a:r>
              <a:rPr lang="en-US" altLang="en-US" baseline="0" dirty="0" smtClean="0">
                <a:solidFill>
                  <a:srgbClr val="292934"/>
                </a:solidFill>
                <a:latin typeface="Calibri" pitchFamily="4" charset="0"/>
                <a:ea typeface="ＭＳ Ｐゴシック" pitchFamily="4" charset="-128"/>
              </a:rPr>
              <a:t> you would only list a Skills Summary/Career Summary or </a:t>
            </a:r>
            <a:r>
              <a:rPr lang="en-US" altLang="en-US" dirty="0" smtClean="0">
                <a:solidFill>
                  <a:srgbClr val="292934"/>
                </a:solidFill>
                <a:latin typeface="Calibri" pitchFamily="4" charset="0"/>
                <a:ea typeface="ＭＳ Ｐゴシック" pitchFamily="4" charset="-128"/>
              </a:rPr>
              <a:t>Professional Profile if you were customizing it for each job you were applying for. </a:t>
            </a:r>
          </a:p>
          <a:p>
            <a:pPr eaLnBrk="1" hangingPunct="1">
              <a:spcBef>
                <a:spcPct val="20000"/>
              </a:spcBef>
              <a:buClr>
                <a:srgbClr val="93A299"/>
              </a:buClr>
              <a:buSzPct val="85000"/>
              <a:buFontTx/>
              <a:buNone/>
            </a:pPr>
            <a:endParaRPr lang="en-US" altLang="en-US" dirty="0" smtClean="0">
              <a:solidFill>
                <a:srgbClr val="292934"/>
              </a:solidFill>
              <a:latin typeface="Calibri" pitchFamily="4" charset="0"/>
              <a:ea typeface="ＭＳ Ｐゴシック" pitchFamily="4" charset="-128"/>
            </a:endParaRPr>
          </a:p>
          <a:p>
            <a:pPr eaLnBrk="1" hangingPunct="1">
              <a:spcBef>
                <a:spcPct val="20000"/>
              </a:spcBef>
              <a:buClr>
                <a:srgbClr val="93A299"/>
              </a:buClr>
              <a:buSzPct val="85000"/>
              <a:buFontTx/>
              <a:buNone/>
            </a:pPr>
            <a:endParaRPr lang="en-US" altLang="en-US" dirty="0" smtClean="0">
              <a:latin typeface="Calibri" pitchFamily="4" charset="0"/>
              <a:ea typeface="ＭＳ Ｐゴシック" pitchFamily="4" charset="-128"/>
            </a:endParaRPr>
          </a:p>
        </p:txBody>
      </p:sp>
      <p:sp>
        <p:nvSpPr>
          <p:cNvPr id="4" name="Slide Number Placeholder 3"/>
          <p:cNvSpPr>
            <a:spLocks noGrp="1"/>
          </p:cNvSpPr>
          <p:nvPr>
            <p:ph type="sldNum" sz="quarter" idx="10"/>
          </p:nvPr>
        </p:nvSpPr>
        <p:spPr/>
        <p:txBody>
          <a:bodyPr/>
          <a:lstStyle/>
          <a:p>
            <a:fld id="{EA581A5D-23AE-41BB-B15D-244BD1EDFDC5}" type="slidenum">
              <a:rPr lang="en-US" smtClean="0"/>
              <a:pPr/>
              <a:t>9</a:t>
            </a:fld>
            <a:endParaRPr lang="en-US" dirty="0"/>
          </a:p>
        </p:txBody>
      </p:sp>
    </p:spTree>
    <p:extLst>
      <p:ext uri="{BB962C8B-B14F-4D97-AF65-F5344CB8AC3E}">
        <p14:creationId xmlns:p14="http://schemas.microsoft.com/office/powerpoint/2010/main" val="830002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3217863" y="1"/>
            <a:ext cx="5926137" cy="381000"/>
          </a:xfrm>
          <a:prstGeom prst="rect">
            <a:avLst/>
          </a:prstGeom>
          <a:solidFill>
            <a:srgbClr val="CA2600"/>
          </a:solidFill>
          <a:ln w="9525">
            <a:noFill/>
            <a:miter lim="800000"/>
            <a:headEnd/>
            <a:tailEnd/>
          </a:ln>
          <a:effectLst/>
        </p:spPr>
        <p:txBody>
          <a:bodyPr wrap="none" anchor="ctr"/>
          <a:lstStyle/>
          <a:p>
            <a:pPr>
              <a:defRPr/>
            </a:pPr>
            <a:endParaRPr lang="en-US" sz="2000">
              <a:solidFill>
                <a:srgbClr val="000000"/>
              </a:solidFill>
              <a:latin typeface="Calibri"/>
              <a:cs typeface="Arial"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fld id="{502CBC11-ABBD-364F-A5C9-E3E7F00E81EE}" type="slidenum">
              <a:rPr lang="en-US"/>
              <a:pPr/>
              <a:t>‹#›</a:t>
            </a:fld>
            <a:endParaRPr lang="en-US"/>
          </a:p>
        </p:txBody>
      </p:sp>
      <p:pic>
        <p:nvPicPr>
          <p:cNvPr id="9" name="Picture 8" descr="we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0800" y="75175"/>
            <a:ext cx="2667000" cy="253365"/>
          </a:xfrm>
          <a:prstGeom prst="rect">
            <a:avLst/>
          </a:prstGeom>
        </p:spPr>
      </p:pic>
    </p:spTree>
    <p:extLst>
      <p:ext uri="{BB962C8B-B14F-4D97-AF65-F5344CB8AC3E}">
        <p14:creationId xmlns:p14="http://schemas.microsoft.com/office/powerpoint/2010/main" val="174383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Calibri"/>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charset="0"/>
            </a:endParaRPr>
          </a:p>
        </p:txBody>
      </p:sp>
      <p:sp>
        <p:nvSpPr>
          <p:cNvPr id="7" name="Slide Number Placeholder 5"/>
          <p:cNvSpPr>
            <a:spLocks noGrp="1"/>
          </p:cNvSpPr>
          <p:nvPr>
            <p:ph type="sldNum" sz="quarter" idx="12"/>
          </p:nvPr>
        </p:nvSpPr>
        <p:spPr/>
        <p:txBody>
          <a:bodyPr/>
          <a:lstStyle>
            <a:lvl1pPr>
              <a:defRPr/>
            </a:lvl1pPr>
          </a:lstStyle>
          <a:p>
            <a:fld id="{A02CA22C-4FFD-8541-BE0C-851C9C37FE84}" type="slidenum">
              <a:rPr lang="en-US"/>
              <a:pPr/>
              <a:t>‹#›</a:t>
            </a:fld>
            <a:endParaRPr lang="en-US"/>
          </a:p>
        </p:txBody>
      </p:sp>
    </p:spTree>
    <p:extLst>
      <p:ext uri="{BB962C8B-B14F-4D97-AF65-F5344CB8AC3E}">
        <p14:creationId xmlns:p14="http://schemas.microsoft.com/office/powerpoint/2010/main" val="254247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D763005-3766-8842-9F38-EEC5F662B755}" type="slidenum">
              <a:rPr lang="en-US"/>
              <a:pPr/>
              <a:t>‹#›</a:t>
            </a:fld>
            <a:endParaRPr lang="en-US"/>
          </a:p>
        </p:txBody>
      </p:sp>
    </p:spTree>
    <p:extLst>
      <p:ext uri="{BB962C8B-B14F-4D97-AF65-F5344CB8AC3E}">
        <p14:creationId xmlns:p14="http://schemas.microsoft.com/office/powerpoint/2010/main" val="141755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57B05BB-21F7-F44E-A143-5AA3B7EEF9D8}" type="slidenum">
              <a:rPr lang="en-US"/>
              <a:pPr/>
              <a:t>‹#›</a:t>
            </a:fld>
            <a:endParaRPr lang="en-US"/>
          </a:p>
        </p:txBody>
      </p:sp>
    </p:spTree>
    <p:extLst>
      <p:ext uri="{BB962C8B-B14F-4D97-AF65-F5344CB8AC3E}">
        <p14:creationId xmlns:p14="http://schemas.microsoft.com/office/powerpoint/2010/main" val="50798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90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5B7327-7276-2D43-8442-1995AE5B6E54}" type="slidenum">
              <a:rPr lang="en-US"/>
              <a:pPr/>
              <a:t>‹#›</a:t>
            </a:fld>
            <a:endParaRPr lang="en-US"/>
          </a:p>
        </p:txBody>
      </p:sp>
    </p:spTree>
    <p:extLst>
      <p:ext uri="{BB962C8B-B14F-4D97-AF65-F5344CB8AC3E}">
        <p14:creationId xmlns:p14="http://schemas.microsoft.com/office/powerpoint/2010/main" val="51986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63562"/>
          </a:xfrm>
        </p:spPr>
        <p:txBody>
          <a:bodyPr>
            <a:normAutofit/>
          </a:bodyPr>
          <a:lstStyle>
            <a:lvl1pPr algn="l">
              <a:defRPr sz="2000" b="1"/>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457200" y="1905000"/>
            <a:ext cx="2590800" cy="4724400"/>
          </a:xfrm>
          <a:ln>
            <a:solidFill>
              <a:schemeClr val="tx1"/>
            </a:solidFill>
          </a:ln>
        </p:spPr>
        <p:txBody>
          <a:bodyPr>
            <a:normAutofit/>
          </a:bodyPr>
          <a:lstStyle>
            <a:lvl1pPr marL="120650" indent="-109538">
              <a:spcBef>
                <a:spcPts val="800"/>
              </a:spcBef>
              <a:defRPr sz="1100"/>
            </a:lvl1pPr>
            <a:lvl2pPr marL="233363" indent="-115888">
              <a:spcBef>
                <a:spcPts val="400"/>
              </a:spcBef>
              <a:defRPr sz="1100"/>
            </a:lvl2pPr>
            <a:lvl3pPr>
              <a:defRPr sz="11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1"/>
          </p:nvPr>
        </p:nvSpPr>
        <p:spPr>
          <a:xfrm>
            <a:off x="457200" y="1371600"/>
            <a:ext cx="2590800" cy="381000"/>
          </a:xfrm>
          <a:ln>
            <a:solidFill>
              <a:schemeClr val="tx1"/>
            </a:solidFill>
          </a:ln>
        </p:spPr>
        <p:txBody>
          <a:bodyPr>
            <a:normAutofit/>
          </a:bodyPr>
          <a:lstStyle>
            <a:lvl1pPr algn="ctr">
              <a:buNone/>
              <a:defRPr sz="1800" b="1"/>
            </a:lvl1pPr>
          </a:lstStyle>
          <a:p>
            <a:pPr lvl="0"/>
            <a:r>
              <a:rPr lang="en-US" smtClean="0"/>
              <a:t>Click to edit Master text styles</a:t>
            </a:r>
          </a:p>
        </p:txBody>
      </p:sp>
      <p:sp>
        <p:nvSpPr>
          <p:cNvPr id="10" name="Text Placeholder 8"/>
          <p:cNvSpPr>
            <a:spLocks noGrp="1"/>
          </p:cNvSpPr>
          <p:nvPr>
            <p:ph type="body" sz="quarter" idx="12"/>
          </p:nvPr>
        </p:nvSpPr>
        <p:spPr>
          <a:xfrm>
            <a:off x="3276600" y="1371600"/>
            <a:ext cx="2590800" cy="381000"/>
          </a:xfrm>
          <a:ln>
            <a:solidFill>
              <a:schemeClr val="tx1"/>
            </a:solidFill>
          </a:ln>
        </p:spPr>
        <p:txBody>
          <a:bodyPr>
            <a:normAutofit/>
          </a:bodyPr>
          <a:lstStyle>
            <a:lvl1pPr algn="ctr">
              <a:buNone/>
              <a:defRPr sz="1800" b="1"/>
            </a:lvl1pPr>
          </a:lstStyle>
          <a:p>
            <a:pPr lvl="0"/>
            <a:r>
              <a:rPr lang="en-US" smtClean="0"/>
              <a:t>Click to edit Master text styles</a:t>
            </a:r>
          </a:p>
        </p:txBody>
      </p:sp>
      <p:sp>
        <p:nvSpPr>
          <p:cNvPr id="11" name="Text Placeholder 8"/>
          <p:cNvSpPr>
            <a:spLocks noGrp="1"/>
          </p:cNvSpPr>
          <p:nvPr>
            <p:ph type="body" sz="quarter" idx="13"/>
          </p:nvPr>
        </p:nvSpPr>
        <p:spPr>
          <a:xfrm>
            <a:off x="6096000" y="1371600"/>
            <a:ext cx="2590800" cy="381000"/>
          </a:xfrm>
          <a:ln>
            <a:solidFill>
              <a:schemeClr val="tx1"/>
            </a:solidFill>
          </a:ln>
        </p:spPr>
        <p:txBody>
          <a:bodyPr>
            <a:normAutofit/>
          </a:bodyPr>
          <a:lstStyle>
            <a:lvl1pPr algn="ctr">
              <a:buNone/>
              <a:defRPr sz="1800" b="1"/>
            </a:lvl1pPr>
          </a:lstStyle>
          <a:p>
            <a:pPr lvl="0"/>
            <a:r>
              <a:rPr lang="en-US" smtClean="0"/>
              <a:t>Click to edit Master text styles</a:t>
            </a:r>
          </a:p>
        </p:txBody>
      </p:sp>
      <p:sp>
        <p:nvSpPr>
          <p:cNvPr id="12" name="Text Placeholder 6"/>
          <p:cNvSpPr>
            <a:spLocks noGrp="1"/>
          </p:cNvSpPr>
          <p:nvPr>
            <p:ph type="body" sz="quarter" idx="14"/>
          </p:nvPr>
        </p:nvSpPr>
        <p:spPr>
          <a:xfrm>
            <a:off x="3276600" y="1905000"/>
            <a:ext cx="2590800" cy="4724400"/>
          </a:xfrm>
          <a:ln>
            <a:solidFill>
              <a:schemeClr val="tx1"/>
            </a:solidFill>
          </a:ln>
        </p:spPr>
        <p:txBody>
          <a:bodyPr>
            <a:normAutofit/>
          </a:bodyPr>
          <a:lstStyle>
            <a:lvl1pPr marL="117475" indent="-117475">
              <a:spcBef>
                <a:spcPts val="800"/>
              </a:spcBef>
              <a:defRPr sz="1100"/>
            </a:lvl1pPr>
            <a:lvl2pPr marL="233363" indent="-115888">
              <a:spcBef>
                <a:spcPts val="400"/>
              </a:spcBef>
              <a:defRPr sz="1100"/>
            </a:lvl2pPr>
            <a:lvl3pPr>
              <a:defRPr sz="11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6"/>
          <p:cNvSpPr>
            <a:spLocks noGrp="1"/>
          </p:cNvSpPr>
          <p:nvPr>
            <p:ph type="body" sz="quarter" idx="15"/>
          </p:nvPr>
        </p:nvSpPr>
        <p:spPr>
          <a:xfrm>
            <a:off x="6096000" y="1905000"/>
            <a:ext cx="2590800" cy="4724400"/>
          </a:xfrm>
          <a:ln>
            <a:solidFill>
              <a:schemeClr val="tx1"/>
            </a:solidFill>
          </a:ln>
        </p:spPr>
        <p:txBody>
          <a:bodyPr>
            <a:normAutofit/>
          </a:bodyPr>
          <a:lstStyle>
            <a:lvl1pPr marL="117475" indent="-106363">
              <a:spcBef>
                <a:spcPts val="800"/>
              </a:spcBef>
              <a:defRPr sz="1100"/>
            </a:lvl1pPr>
            <a:lvl2pPr marL="233363" indent="-115888">
              <a:spcBef>
                <a:spcPts val="400"/>
              </a:spcBef>
              <a:defRPr sz="1100"/>
            </a:lvl2pPr>
            <a:lvl3pPr>
              <a:defRPr sz="11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Rectangle 15"/>
          <p:cNvSpPr>
            <a:spLocks noChangeArrowheads="1"/>
          </p:cNvSpPr>
          <p:nvPr/>
        </p:nvSpPr>
        <p:spPr bwMode="auto">
          <a:xfrm>
            <a:off x="0" y="0"/>
            <a:ext cx="9144001" cy="304800"/>
          </a:xfrm>
          <a:prstGeom prst="rect">
            <a:avLst/>
          </a:prstGeom>
          <a:solidFill>
            <a:srgbClr val="CA2600"/>
          </a:solidFill>
          <a:ln w="9525">
            <a:noFill/>
            <a:miter lim="800000"/>
            <a:headEnd/>
            <a:tailEnd/>
          </a:ln>
          <a:effectLst/>
        </p:spPr>
        <p:txBody>
          <a:bodyPr wrap="none" anchor="ctr"/>
          <a:lstStyle/>
          <a:p>
            <a:pPr>
              <a:defRPr/>
            </a:pPr>
            <a:endParaRPr lang="en-US" sz="2000">
              <a:solidFill>
                <a:srgbClr val="000000"/>
              </a:solidFill>
              <a:latin typeface="Calibri"/>
              <a:cs typeface="Arial" charset="0"/>
            </a:endParaRPr>
          </a:p>
        </p:txBody>
      </p:sp>
      <p:pic>
        <p:nvPicPr>
          <p:cNvPr id="14" name="Picture 13" descr="we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0800" y="75175"/>
            <a:ext cx="2667000" cy="253365"/>
          </a:xfrm>
          <a:prstGeom prst="rect">
            <a:avLst/>
          </a:prstGeom>
        </p:spPr>
      </p:pic>
    </p:spTree>
    <p:extLst>
      <p:ext uri="{BB962C8B-B14F-4D97-AF65-F5344CB8AC3E}">
        <p14:creationId xmlns:p14="http://schemas.microsoft.com/office/powerpoint/2010/main" val="29786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756A7206-6FC1-FF4F-B825-0121C9B6F33D}" type="slidenum">
              <a:rPr lang="en-US"/>
              <a:pPr/>
              <a:t>‹#›</a:t>
            </a:fld>
            <a:endParaRPr lang="en-US"/>
          </a:p>
        </p:txBody>
      </p:sp>
    </p:spTree>
    <p:extLst>
      <p:ext uri="{BB962C8B-B14F-4D97-AF65-F5344CB8AC3E}">
        <p14:creationId xmlns:p14="http://schemas.microsoft.com/office/powerpoint/2010/main" val="338599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2F68DAAD-EB87-074A-8420-FB52C6AFBD85}" type="slidenum">
              <a:rPr lang="en-US"/>
              <a:pPr/>
              <a:t>‹#›</a:t>
            </a:fld>
            <a:endParaRPr lang="en-US"/>
          </a:p>
        </p:txBody>
      </p:sp>
    </p:spTree>
    <p:extLst>
      <p:ext uri="{BB962C8B-B14F-4D97-AF65-F5344CB8AC3E}">
        <p14:creationId xmlns:p14="http://schemas.microsoft.com/office/powerpoint/2010/main" val="18829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Calibri"/>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charset="0"/>
            </a:endParaRPr>
          </a:p>
        </p:txBody>
      </p:sp>
      <p:sp>
        <p:nvSpPr>
          <p:cNvPr id="9" name="Slide Number Placeholder 5"/>
          <p:cNvSpPr>
            <a:spLocks noGrp="1"/>
          </p:cNvSpPr>
          <p:nvPr>
            <p:ph type="sldNum" sz="quarter" idx="12"/>
          </p:nvPr>
        </p:nvSpPr>
        <p:spPr/>
        <p:txBody>
          <a:bodyPr/>
          <a:lstStyle>
            <a:lvl1pPr>
              <a:defRPr/>
            </a:lvl1pPr>
          </a:lstStyle>
          <a:p>
            <a:fld id="{0C2B39DE-6C8F-7846-AF23-0C917328CFDB}" type="slidenum">
              <a:rPr lang="en-US"/>
              <a:pPr/>
              <a:t>‹#›</a:t>
            </a:fld>
            <a:endParaRPr lang="en-US"/>
          </a:p>
        </p:txBody>
      </p:sp>
    </p:spTree>
    <p:extLst>
      <p:ext uri="{BB962C8B-B14F-4D97-AF65-F5344CB8AC3E}">
        <p14:creationId xmlns:p14="http://schemas.microsoft.com/office/powerpoint/2010/main" val="5383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Calibri"/>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charset="0"/>
            </a:endParaRPr>
          </a:p>
        </p:txBody>
      </p:sp>
      <p:sp>
        <p:nvSpPr>
          <p:cNvPr id="5" name="Slide Number Placeholder 5"/>
          <p:cNvSpPr>
            <a:spLocks noGrp="1"/>
          </p:cNvSpPr>
          <p:nvPr>
            <p:ph type="sldNum" sz="quarter" idx="12"/>
          </p:nvPr>
        </p:nvSpPr>
        <p:spPr/>
        <p:txBody>
          <a:bodyPr/>
          <a:lstStyle>
            <a:lvl1pPr>
              <a:defRPr/>
            </a:lvl1pPr>
          </a:lstStyle>
          <a:p>
            <a:fld id="{BEF341E6-1BE9-D74E-B0AF-BB631B9776F3}" type="slidenum">
              <a:rPr lang="en-US"/>
              <a:pPr/>
              <a:t>‹#›</a:t>
            </a:fld>
            <a:endParaRPr lang="en-US"/>
          </a:p>
        </p:txBody>
      </p:sp>
    </p:spTree>
    <p:extLst>
      <p:ext uri="{BB962C8B-B14F-4D97-AF65-F5344CB8AC3E}">
        <p14:creationId xmlns:p14="http://schemas.microsoft.com/office/powerpoint/2010/main" val="237373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Calibri"/>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charset="0"/>
            </a:endParaRPr>
          </a:p>
        </p:txBody>
      </p:sp>
      <p:sp>
        <p:nvSpPr>
          <p:cNvPr id="4" name="Slide Number Placeholder 5"/>
          <p:cNvSpPr>
            <a:spLocks noGrp="1"/>
          </p:cNvSpPr>
          <p:nvPr>
            <p:ph type="sldNum" sz="quarter" idx="12"/>
          </p:nvPr>
        </p:nvSpPr>
        <p:spPr/>
        <p:txBody>
          <a:bodyPr/>
          <a:lstStyle>
            <a:lvl1pPr>
              <a:defRPr/>
            </a:lvl1pPr>
          </a:lstStyle>
          <a:p>
            <a:fld id="{36FE456D-3422-5A4D-BCED-319C1E03247E}" type="slidenum">
              <a:rPr lang="en-US"/>
              <a:pPr/>
              <a:t>‹#›</a:t>
            </a:fld>
            <a:endParaRPr lang="en-US"/>
          </a:p>
        </p:txBody>
      </p:sp>
    </p:spTree>
    <p:extLst>
      <p:ext uri="{BB962C8B-B14F-4D97-AF65-F5344CB8AC3E}">
        <p14:creationId xmlns:p14="http://schemas.microsoft.com/office/powerpoint/2010/main" val="140548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Calibri"/>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charset="0"/>
            </a:endParaRPr>
          </a:p>
        </p:txBody>
      </p:sp>
      <p:sp>
        <p:nvSpPr>
          <p:cNvPr id="7" name="Slide Number Placeholder 5"/>
          <p:cNvSpPr>
            <a:spLocks noGrp="1"/>
          </p:cNvSpPr>
          <p:nvPr>
            <p:ph type="sldNum" sz="quarter" idx="12"/>
          </p:nvPr>
        </p:nvSpPr>
        <p:spPr/>
        <p:txBody>
          <a:bodyPr/>
          <a:lstStyle>
            <a:lvl1pPr>
              <a:defRPr/>
            </a:lvl1pPr>
          </a:lstStyle>
          <a:p>
            <a:fld id="{41112105-B707-DF4F-816C-4037A6D33A7B}" type="slidenum">
              <a:rPr lang="en-US"/>
              <a:pPr/>
              <a:t>‹#›</a:t>
            </a:fld>
            <a:endParaRPr lang="en-US"/>
          </a:p>
        </p:txBody>
      </p:sp>
    </p:spTree>
    <p:extLst>
      <p:ext uri="{BB962C8B-B14F-4D97-AF65-F5344CB8AC3E}">
        <p14:creationId xmlns:p14="http://schemas.microsoft.com/office/powerpoint/2010/main" val="252972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 y="1"/>
            <a:ext cx="9144000" cy="76199"/>
          </a:xfrm>
          <a:prstGeom prst="rect">
            <a:avLst/>
          </a:prstGeom>
          <a:solidFill>
            <a:srgbClr val="E92323"/>
          </a:solidFill>
          <a:ln w="9525">
            <a:noFill/>
            <a:miter lim="800000"/>
            <a:headEnd/>
            <a:tailEnd/>
          </a:ln>
          <a:effectLst/>
        </p:spPr>
        <p:txBody>
          <a:bodyPr wrap="none" anchor="ctr"/>
          <a:lstStyle/>
          <a:p>
            <a:pPr>
              <a:defRPr/>
            </a:pPr>
            <a:endParaRPr lang="en-US" sz="2000">
              <a:solidFill>
                <a:srgbClr val="000000"/>
              </a:solidFill>
              <a:latin typeface="Calibri"/>
              <a:cs typeface="Arial" charset="0"/>
            </a:endParaRPr>
          </a:p>
        </p:txBody>
      </p:sp>
      <p:sp>
        <p:nvSpPr>
          <p:cNvPr id="1026" name="Title Placeholder 1"/>
          <p:cNvSpPr>
            <a:spLocks noGrp="1"/>
          </p:cNvSpPr>
          <p:nvPr>
            <p:ph type="title"/>
          </p:nvPr>
        </p:nvSpPr>
        <p:spPr bwMode="auto">
          <a:xfrm>
            <a:off x="457200" y="496711"/>
            <a:ext cx="8229600" cy="7224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DFFE542-C548-D743-8512-9387D5ADCA00}" type="slidenum">
              <a:rPr lang="en-US"/>
              <a:pPr/>
              <a:t>‹#›</a:t>
            </a:fld>
            <a:endParaRPr lang="en-US"/>
          </a:p>
        </p:txBody>
      </p:sp>
      <p:pic>
        <p:nvPicPr>
          <p:cNvPr id="2" name="Picture 1"/>
          <p:cNvPicPr>
            <a:picLocks noChangeAspect="1"/>
          </p:cNvPicPr>
          <p:nvPr userDrawn="1"/>
        </p:nvPicPr>
        <p:blipFill>
          <a:blip r:embed="rId15"/>
          <a:stretch>
            <a:fillRect/>
          </a:stretch>
        </p:blipFill>
        <p:spPr>
          <a:xfrm>
            <a:off x="533400" y="6179820"/>
            <a:ext cx="3505200" cy="525780"/>
          </a:xfrm>
          <a:prstGeom prst="rect">
            <a:avLst/>
          </a:prstGeom>
        </p:spPr>
      </p:pic>
    </p:spTree>
    <p:extLst>
      <p:ext uri="{BB962C8B-B14F-4D97-AF65-F5344CB8AC3E}">
        <p14:creationId xmlns:p14="http://schemas.microsoft.com/office/powerpoint/2010/main" val="12462803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8"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b="1" kern="1200">
          <a:solidFill>
            <a:srgbClr val="E62529"/>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5.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package" Target="../embeddings/Microsoft_Word_Document.docx"/><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northeastern.edu/careers/wp-content/uploads/2012/08/Graduating-Senior-Resume-Samples-Final-for-web.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northeastern.edu/careers/wp-content/uploads/2012/08/Graduate-Student-Resume-samples-final-for-web1.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pixabay.com/"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981200" y="457200"/>
            <a:ext cx="4876800" cy="4876800"/>
          </a:xfrm>
          <a:prstGeom prst="rect">
            <a:avLst/>
          </a:prstGeom>
        </p:spPr>
      </p:pic>
      <p:sp>
        <p:nvSpPr>
          <p:cNvPr id="4" name="Slide Number Placeholder 3"/>
          <p:cNvSpPr>
            <a:spLocks noGrp="1"/>
          </p:cNvSpPr>
          <p:nvPr>
            <p:ph type="sldNum" sz="quarter" idx="12"/>
          </p:nvPr>
        </p:nvSpPr>
        <p:spPr/>
        <p:txBody>
          <a:bodyPr/>
          <a:lstStyle/>
          <a:p>
            <a:fld id="{305B7327-7276-2D43-8442-1995AE5B6E54}" type="slidenum">
              <a:rPr lang="en-US" smtClean="0"/>
              <a:pPr/>
              <a:t>1</a:t>
            </a:fld>
            <a:endParaRPr lang="en-US"/>
          </a:p>
        </p:txBody>
      </p:sp>
      <p:sp>
        <p:nvSpPr>
          <p:cNvPr id="5" name="Title 1"/>
          <p:cNvSpPr txBox="1">
            <a:spLocks/>
          </p:cNvSpPr>
          <p:nvPr/>
        </p:nvSpPr>
        <p:spPr bwMode="auto">
          <a:xfrm>
            <a:off x="0" y="1447800"/>
            <a:ext cx="8991600" cy="16033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C00000"/>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4800" dirty="0" smtClean="0">
                <a:solidFill>
                  <a:schemeClr val="bg1"/>
                </a:solidFill>
                <a:latin typeface="Arial Narrow"/>
                <a:cs typeface="Arial Narrow"/>
              </a:rPr>
              <a:t>Writing Your American-Style Resume</a:t>
            </a:r>
          </a:p>
          <a:p>
            <a:pPr algn="ctr"/>
            <a:r>
              <a:rPr lang="en-US" b="0" dirty="0" smtClean="0">
                <a:solidFill>
                  <a:srgbClr val="E92323"/>
                </a:solidFill>
                <a:latin typeface="Arial Narrow"/>
                <a:cs typeface="Arial Narrow"/>
              </a:rPr>
              <a:t>Tips for International Students</a:t>
            </a:r>
            <a:endParaRPr lang="en-US" b="0" dirty="0">
              <a:solidFill>
                <a:srgbClr val="E92323"/>
              </a:solidFill>
              <a:latin typeface="Arial Narrow"/>
              <a:cs typeface="Arial Narrow"/>
            </a:endParaRPr>
          </a:p>
        </p:txBody>
      </p:sp>
      <p:pic>
        <p:nvPicPr>
          <p:cNvPr id="12" name="Picture 11"/>
          <p:cNvPicPr>
            <a:picLocks noChangeAspect="1"/>
          </p:cNvPicPr>
          <p:nvPr/>
        </p:nvPicPr>
        <p:blipFill rotWithShape="1">
          <a:blip r:embed="rId4"/>
          <a:srcRect t="7709" b="38209"/>
          <a:stretch/>
        </p:blipFill>
        <p:spPr>
          <a:xfrm>
            <a:off x="0" y="3630168"/>
            <a:ext cx="9144000" cy="3227832"/>
          </a:xfrm>
          <a:prstGeom prst="rect">
            <a:avLst/>
          </a:prstGeom>
        </p:spPr>
      </p:pic>
    </p:spTree>
    <p:extLst>
      <p:ext uri="{BB962C8B-B14F-4D97-AF65-F5344CB8AC3E}">
        <p14:creationId xmlns:p14="http://schemas.microsoft.com/office/powerpoint/2010/main" val="166123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1"/>
          <p:cNvSpPr>
            <a:spLocks noGrp="1"/>
          </p:cNvSpPr>
          <p:nvPr>
            <p:ph type="title"/>
          </p:nvPr>
        </p:nvSpPr>
        <p:spPr/>
        <p:txBody>
          <a:bodyPr/>
          <a:lstStyle/>
          <a:p>
            <a:pPr algn="ctr"/>
            <a:r>
              <a:rPr lang="en-US" altLang="en-US" sz="3800" b="1" dirty="0" smtClean="0">
                <a:solidFill>
                  <a:srgbClr val="C00000"/>
                </a:solidFill>
                <a:latin typeface="Arial Narrow" panose="020B0606020202030204" pitchFamily="34" charset="0"/>
                <a:ea typeface="ＭＳ Ｐゴシック" pitchFamily="4" charset="-128"/>
              </a:rPr>
              <a:t>International Student Resources Available via Career Development </a:t>
            </a:r>
          </a:p>
        </p:txBody>
      </p:sp>
      <p:pic>
        <p:nvPicPr>
          <p:cNvPr id="3" name="Content Placeholder 2" descr="Screen Shot 2015-08-11 at 9.03.44 AM.png"/>
          <p:cNvPicPr>
            <a:picLocks noGrp="1" noChangeAspect="1"/>
          </p:cNvPicPr>
          <p:nvPr>
            <p:ph idx="1"/>
          </p:nvPr>
        </p:nvPicPr>
        <p:blipFill>
          <a:blip r:embed="rId3">
            <a:extLst>
              <a:ext uri="{28A0092B-C50C-407E-A947-70E740481C1C}">
                <a14:useLocalDpi xmlns:a14="http://schemas.microsoft.com/office/drawing/2010/main" val="0"/>
              </a:ext>
            </a:extLst>
          </a:blip>
          <a:srcRect t="7099" b="7099"/>
          <a:stretch>
            <a:fillRect/>
          </a:stretch>
        </p:blipFill>
        <p:spPr>
          <a:xfrm>
            <a:off x="457200" y="1570037"/>
            <a:ext cx="8229600" cy="4525963"/>
          </a:xfrm>
        </p:spPr>
      </p:pic>
    </p:spTree>
    <p:extLst>
      <p:ext uri="{BB962C8B-B14F-4D97-AF65-F5344CB8AC3E}">
        <p14:creationId xmlns:p14="http://schemas.microsoft.com/office/powerpoint/2010/main" val="41390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Student Resources Available via Global Student Success</a:t>
            </a:r>
            <a:endParaRPr lang="en-US" dirty="0"/>
          </a:p>
        </p:txBody>
      </p:sp>
      <p:pic>
        <p:nvPicPr>
          <p:cNvPr id="5" name="Content Placeholder 4" descr="Screen Shot 2015-08-11 at 9.06.52 AM.png"/>
          <p:cNvPicPr>
            <a:picLocks noGrp="1" noChangeAspect="1"/>
          </p:cNvPicPr>
          <p:nvPr>
            <p:ph idx="1"/>
          </p:nvPr>
        </p:nvPicPr>
        <p:blipFill>
          <a:blip r:embed="rId3" cstate="print">
            <a:extLst>
              <a:ext uri="{28A0092B-C50C-407E-A947-70E740481C1C}">
                <a14:useLocalDpi xmlns:a14="http://schemas.microsoft.com/office/drawing/2010/main" val="0"/>
              </a:ext>
            </a:extLst>
          </a:blip>
          <a:srcRect l="2707" r="2707"/>
          <a:stretch>
            <a:fillRect/>
          </a:stretch>
        </p:blipFill>
        <p:spPr/>
      </p:pic>
      <p:sp>
        <p:nvSpPr>
          <p:cNvPr id="4" name="Slide Number Placeholder 3"/>
          <p:cNvSpPr>
            <a:spLocks noGrp="1"/>
          </p:cNvSpPr>
          <p:nvPr>
            <p:ph type="sldNum" sz="quarter" idx="12"/>
          </p:nvPr>
        </p:nvSpPr>
        <p:spPr/>
        <p:txBody>
          <a:bodyPr/>
          <a:lstStyle/>
          <a:p>
            <a:fld id="{305B7327-7276-2D43-8442-1995AE5B6E54}" type="slidenum">
              <a:rPr lang="en-US" smtClean="0"/>
              <a:pPr/>
              <a:t>11</a:t>
            </a:fld>
            <a:endParaRPr lang="en-US"/>
          </a:p>
        </p:txBody>
      </p:sp>
    </p:spTree>
    <p:extLst>
      <p:ext uri="{BB962C8B-B14F-4D97-AF65-F5344CB8AC3E}">
        <p14:creationId xmlns:p14="http://schemas.microsoft.com/office/powerpoint/2010/main" val="171130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blip>
          <a:srcRect t="17210" b="10391"/>
          <a:stretch/>
        </p:blipFill>
        <p:spPr>
          <a:xfrm>
            <a:off x="0" y="1368779"/>
            <a:ext cx="9144000" cy="4529666"/>
          </a:xfrm>
          <a:prstGeom prst="rect">
            <a:avLst/>
          </a:prstGeom>
        </p:spPr>
      </p:pic>
      <p:sp>
        <p:nvSpPr>
          <p:cNvPr id="2" name="Title 1"/>
          <p:cNvSpPr>
            <a:spLocks noGrp="1"/>
          </p:cNvSpPr>
          <p:nvPr>
            <p:ph type="title"/>
          </p:nvPr>
        </p:nvSpPr>
        <p:spPr>
          <a:xfrm>
            <a:off x="762000" y="457200"/>
            <a:ext cx="7543800" cy="722490"/>
          </a:xfrm>
        </p:spPr>
        <p:txBody>
          <a:bodyPr/>
          <a:lstStyle/>
          <a:p>
            <a:r>
              <a:rPr lang="en-US" dirty="0" smtClean="0"/>
              <a:t>Questions? Contact Career Development</a:t>
            </a:r>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12</a:t>
            </a:fld>
            <a:endParaRPr lang="en-US"/>
          </a:p>
        </p:txBody>
      </p:sp>
    </p:spTree>
    <p:extLst>
      <p:ext uri="{BB962C8B-B14F-4D97-AF65-F5344CB8AC3E}">
        <p14:creationId xmlns:p14="http://schemas.microsoft.com/office/powerpoint/2010/main" val="189651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record past this point, </a:t>
            </a:r>
            <a:r>
              <a:rPr lang="en-US" dirty="0" err="1" smtClean="0"/>
              <a:t>supplmental</a:t>
            </a:r>
            <a:r>
              <a:rPr lang="en-US" smtClean="0"/>
              <a:t> resources </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05B7327-7276-2D43-8442-1995AE5B6E54}" type="slidenum">
              <a:rPr lang="en-US" smtClean="0"/>
              <a:pPr/>
              <a:t>13</a:t>
            </a:fld>
            <a:endParaRPr lang="en-US"/>
          </a:p>
        </p:txBody>
      </p:sp>
    </p:spTree>
    <p:extLst>
      <p:ext uri="{BB962C8B-B14F-4D97-AF65-F5344CB8AC3E}">
        <p14:creationId xmlns:p14="http://schemas.microsoft.com/office/powerpoint/2010/main" val="212643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1"/>
          </a:xfrm>
        </p:spPr>
        <p:txBody>
          <a:bodyPr/>
          <a:lstStyle/>
          <a:p>
            <a:pPr algn="ctr"/>
            <a:r>
              <a:rPr lang="en-US" dirty="0" smtClean="0"/>
              <a:t>Supplemental Resources</a:t>
            </a:r>
            <a:endParaRPr lang="en-US" dirty="0"/>
          </a:p>
        </p:txBody>
      </p:sp>
      <p:sp>
        <p:nvSpPr>
          <p:cNvPr id="4" name="Slide Number Placeholder 3"/>
          <p:cNvSpPr>
            <a:spLocks noGrp="1"/>
          </p:cNvSpPr>
          <p:nvPr>
            <p:ph type="sldNum" sz="quarter" idx="12"/>
          </p:nvPr>
        </p:nvSpPr>
        <p:spPr>
          <a:xfrm>
            <a:off x="6781800" y="6495358"/>
            <a:ext cx="1905000" cy="286442"/>
          </a:xfrm>
        </p:spPr>
        <p:txBody>
          <a:bodyPr/>
          <a:lstStyle/>
          <a:p>
            <a:fld id="{305B7327-7276-2D43-8442-1995AE5B6E54}" type="slidenum">
              <a:rPr lang="en-US" smtClean="0"/>
              <a:pPr/>
              <a:t>14</a:t>
            </a:fld>
            <a:endParaRPr lang="en-US"/>
          </a:p>
        </p:txBody>
      </p:sp>
      <p:pic>
        <p:nvPicPr>
          <p:cNvPr id="5" name="Content Placeholder 4"/>
          <p:cNvPicPr>
            <a:picLocks noGrp="1" noChangeAspect="1"/>
          </p:cNvPicPr>
          <p:nvPr>
            <p:ph idx="1"/>
          </p:nvPr>
        </p:nvPicPr>
        <p:blipFill>
          <a:blip r:embed="rId3"/>
          <a:stretch>
            <a:fillRect/>
          </a:stretch>
        </p:blipFill>
        <p:spPr>
          <a:xfrm>
            <a:off x="609600" y="1219200"/>
            <a:ext cx="7924800" cy="4800600"/>
          </a:xfrm>
          <a:prstGeom prst="rect">
            <a:avLst/>
          </a:prstGeom>
        </p:spPr>
      </p:pic>
      <p:sp>
        <p:nvSpPr>
          <p:cNvPr id="6" name="Round Same Side Corner Rectangle 5"/>
          <p:cNvSpPr/>
          <p:nvPr/>
        </p:nvSpPr>
        <p:spPr>
          <a:xfrm rot="16200000">
            <a:off x="6573078" y="629478"/>
            <a:ext cx="609600" cy="4075044"/>
          </a:xfrm>
          <a:prstGeom prst="round2Same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 Same Side Corner Rectangle 6"/>
          <p:cNvSpPr/>
          <p:nvPr/>
        </p:nvSpPr>
        <p:spPr>
          <a:xfrm rot="16200000">
            <a:off x="6720507" y="1643123"/>
            <a:ext cx="609601" cy="4343398"/>
          </a:xfrm>
          <a:prstGeom prst="round2Same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 Same Side Corner Rectangle 7"/>
          <p:cNvSpPr/>
          <p:nvPr/>
        </p:nvSpPr>
        <p:spPr>
          <a:xfrm rot="16200000">
            <a:off x="6670811" y="2942414"/>
            <a:ext cx="609600" cy="4244005"/>
          </a:xfrm>
          <a:prstGeom prst="round2Same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 Same Side Corner Rectangle 8"/>
          <p:cNvSpPr/>
          <p:nvPr/>
        </p:nvSpPr>
        <p:spPr>
          <a:xfrm rot="16200000">
            <a:off x="6256433" y="4064990"/>
            <a:ext cx="364936" cy="4495799"/>
          </a:xfrm>
          <a:prstGeom prst="round2Same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 Same Side Corner Rectangle 9"/>
          <p:cNvSpPr/>
          <p:nvPr/>
        </p:nvSpPr>
        <p:spPr>
          <a:xfrm rot="16200000">
            <a:off x="6549888" y="-334328"/>
            <a:ext cx="609600" cy="4121423"/>
          </a:xfrm>
          <a:prstGeom prst="round2Same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cs typeface="Arial Narrow"/>
            </a:endParaRPr>
          </a:p>
        </p:txBody>
      </p:sp>
      <p:sp>
        <p:nvSpPr>
          <p:cNvPr id="11" name="Oval 10"/>
          <p:cNvSpPr/>
          <p:nvPr/>
        </p:nvSpPr>
        <p:spPr>
          <a:xfrm>
            <a:off x="4721088" y="2362199"/>
            <a:ext cx="685797" cy="609600"/>
          </a:xfrm>
          <a:prstGeom prst="ellipse">
            <a:avLst/>
          </a:prstGeom>
          <a:solidFill>
            <a:srgbClr val="E62529"/>
          </a:solidFill>
          <a:ln>
            <a:noFill/>
          </a:ln>
          <a:effectLst>
            <a:outerShdw blurRad="152400" dist="88900" dir="27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latin typeface="Arial Narrow"/>
                <a:cs typeface="Arial Narrow"/>
              </a:rPr>
              <a:t>C</a:t>
            </a:r>
            <a:endParaRPr lang="en-US" sz="2500" dirty="0">
              <a:latin typeface="Arial Narrow"/>
              <a:cs typeface="Arial Narrow"/>
            </a:endParaRPr>
          </a:p>
        </p:txBody>
      </p:sp>
      <p:sp>
        <p:nvSpPr>
          <p:cNvPr id="13" name="Oval 12"/>
          <p:cNvSpPr/>
          <p:nvPr/>
        </p:nvSpPr>
        <p:spPr>
          <a:xfrm>
            <a:off x="4717773" y="1376714"/>
            <a:ext cx="609600" cy="609600"/>
          </a:xfrm>
          <a:prstGeom prst="ellipse">
            <a:avLst/>
          </a:prstGeom>
          <a:solidFill>
            <a:srgbClr val="E62529"/>
          </a:solidFill>
          <a:ln>
            <a:noFill/>
          </a:ln>
          <a:effectLst>
            <a:outerShdw blurRad="152400" dist="88900" dir="27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latin typeface="Arial Narrow"/>
                <a:cs typeface="Arial Narrow"/>
              </a:rPr>
              <a:t>A</a:t>
            </a:r>
          </a:p>
        </p:txBody>
      </p:sp>
      <p:sp>
        <p:nvSpPr>
          <p:cNvPr id="14" name="Oval 13"/>
          <p:cNvSpPr/>
          <p:nvPr/>
        </p:nvSpPr>
        <p:spPr>
          <a:xfrm>
            <a:off x="4724399" y="3490138"/>
            <a:ext cx="609600" cy="609600"/>
          </a:xfrm>
          <a:prstGeom prst="ellipse">
            <a:avLst/>
          </a:prstGeom>
          <a:solidFill>
            <a:srgbClr val="E62529"/>
          </a:solidFill>
          <a:ln>
            <a:noFill/>
          </a:ln>
          <a:effectLst>
            <a:outerShdw blurRad="152400" dist="88900" dir="27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latin typeface="Arial Narrow"/>
                <a:cs typeface="Arial Narrow"/>
              </a:rPr>
              <a:t>E</a:t>
            </a:r>
            <a:endParaRPr lang="en-US" sz="2500" dirty="0">
              <a:latin typeface="Arial Narrow"/>
              <a:cs typeface="Arial Narrow"/>
            </a:endParaRPr>
          </a:p>
        </p:txBody>
      </p:sp>
      <p:sp>
        <p:nvSpPr>
          <p:cNvPr id="15" name="Oval 14"/>
          <p:cNvSpPr/>
          <p:nvPr/>
        </p:nvSpPr>
        <p:spPr>
          <a:xfrm>
            <a:off x="4744278" y="4754502"/>
            <a:ext cx="659296" cy="609602"/>
          </a:xfrm>
          <a:prstGeom prst="ellipse">
            <a:avLst/>
          </a:prstGeom>
          <a:solidFill>
            <a:srgbClr val="E62529"/>
          </a:solidFill>
          <a:ln>
            <a:noFill/>
          </a:ln>
          <a:effectLst>
            <a:outerShdw blurRad="152400" dist="88900" dir="27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latin typeface="Arial Narrow"/>
                <a:cs typeface="Arial Narrow"/>
              </a:rPr>
              <a:t>S</a:t>
            </a:r>
            <a:endParaRPr lang="en-US" sz="2500" dirty="0">
              <a:latin typeface="Arial Narrow"/>
              <a:cs typeface="Arial Narrow"/>
            </a:endParaRPr>
          </a:p>
        </p:txBody>
      </p:sp>
      <p:sp>
        <p:nvSpPr>
          <p:cNvPr id="3" name="TextBox 2"/>
          <p:cNvSpPr txBox="1"/>
          <p:nvPr/>
        </p:nvSpPr>
        <p:spPr>
          <a:xfrm>
            <a:off x="5565913" y="1421583"/>
            <a:ext cx="3240156" cy="646331"/>
          </a:xfrm>
          <a:prstGeom prst="rect">
            <a:avLst/>
          </a:prstGeom>
          <a:noFill/>
        </p:spPr>
        <p:txBody>
          <a:bodyPr wrap="square" rtlCol="0">
            <a:spAutoFit/>
          </a:bodyPr>
          <a:lstStyle/>
          <a:p>
            <a:r>
              <a:rPr lang="en-US" b="1" dirty="0" smtClean="0">
                <a:solidFill>
                  <a:srgbClr val="E62529"/>
                </a:solidFill>
              </a:rPr>
              <a:t> Action Steps</a:t>
            </a:r>
            <a:r>
              <a:rPr lang="en-US" dirty="0" smtClean="0"/>
              <a:t>—Review Resume     Resources including Action Verbs</a:t>
            </a:r>
            <a:endParaRPr lang="en-US" dirty="0"/>
          </a:p>
        </p:txBody>
      </p:sp>
      <p:sp>
        <p:nvSpPr>
          <p:cNvPr id="17" name="TextBox 16"/>
          <p:cNvSpPr txBox="1"/>
          <p:nvPr/>
        </p:nvSpPr>
        <p:spPr>
          <a:xfrm>
            <a:off x="4340086" y="6126026"/>
            <a:ext cx="4270514" cy="369332"/>
          </a:xfrm>
          <a:prstGeom prst="rect">
            <a:avLst/>
          </a:prstGeom>
          <a:noFill/>
        </p:spPr>
        <p:txBody>
          <a:bodyPr wrap="square" rtlCol="0">
            <a:spAutoFit/>
          </a:bodyPr>
          <a:lstStyle/>
          <a:p>
            <a:r>
              <a:rPr lang="en-US" b="1" dirty="0" smtClean="0">
                <a:solidFill>
                  <a:srgbClr val="E62529"/>
                </a:solidFill>
              </a:rPr>
              <a:t>Ace Creating Your American-Style  Resume!</a:t>
            </a:r>
            <a:endParaRPr lang="en-US" dirty="0"/>
          </a:p>
        </p:txBody>
      </p:sp>
      <p:sp>
        <p:nvSpPr>
          <p:cNvPr id="18" name="TextBox 17"/>
          <p:cNvSpPr txBox="1"/>
          <p:nvPr/>
        </p:nvSpPr>
        <p:spPr>
          <a:xfrm>
            <a:off x="5565913" y="2482333"/>
            <a:ext cx="3349487" cy="369332"/>
          </a:xfrm>
          <a:prstGeom prst="rect">
            <a:avLst/>
          </a:prstGeom>
          <a:noFill/>
        </p:spPr>
        <p:txBody>
          <a:bodyPr wrap="square" rtlCol="0">
            <a:spAutoFit/>
          </a:bodyPr>
          <a:lstStyle/>
          <a:p>
            <a:r>
              <a:rPr lang="en-US" b="1" dirty="0" smtClean="0">
                <a:solidFill>
                  <a:srgbClr val="E62529"/>
                </a:solidFill>
              </a:rPr>
              <a:t>Contact Information </a:t>
            </a:r>
            <a:r>
              <a:rPr lang="en-US" dirty="0" smtClean="0"/>
              <a:t>-Sample</a:t>
            </a:r>
            <a:endParaRPr lang="en-US" dirty="0"/>
          </a:p>
        </p:txBody>
      </p:sp>
      <p:sp>
        <p:nvSpPr>
          <p:cNvPr id="19" name="TextBox 18"/>
          <p:cNvSpPr txBox="1"/>
          <p:nvPr/>
        </p:nvSpPr>
        <p:spPr>
          <a:xfrm>
            <a:off x="5602356" y="3453407"/>
            <a:ext cx="3276600" cy="646331"/>
          </a:xfrm>
          <a:prstGeom prst="rect">
            <a:avLst/>
          </a:prstGeom>
          <a:noFill/>
        </p:spPr>
        <p:txBody>
          <a:bodyPr wrap="square" rtlCol="0">
            <a:spAutoFit/>
          </a:bodyPr>
          <a:lstStyle/>
          <a:p>
            <a:r>
              <a:rPr lang="en-US" b="1" dirty="0" smtClean="0">
                <a:solidFill>
                  <a:srgbClr val="E62529"/>
                </a:solidFill>
              </a:rPr>
              <a:t>Education &amp; Experience, plus Academic Projects </a:t>
            </a:r>
            <a:r>
              <a:rPr lang="en-US" dirty="0" smtClean="0"/>
              <a:t>- Samples</a:t>
            </a:r>
            <a:endParaRPr lang="en-US" dirty="0"/>
          </a:p>
        </p:txBody>
      </p:sp>
      <p:sp>
        <p:nvSpPr>
          <p:cNvPr id="20" name="TextBox 19"/>
          <p:cNvSpPr txBox="1"/>
          <p:nvPr/>
        </p:nvSpPr>
        <p:spPr>
          <a:xfrm>
            <a:off x="5602356" y="4759616"/>
            <a:ext cx="3346174" cy="646331"/>
          </a:xfrm>
          <a:prstGeom prst="rect">
            <a:avLst/>
          </a:prstGeom>
          <a:noFill/>
        </p:spPr>
        <p:txBody>
          <a:bodyPr wrap="square" rtlCol="0">
            <a:spAutoFit/>
          </a:bodyPr>
          <a:lstStyle/>
          <a:p>
            <a:r>
              <a:rPr lang="en-US" b="1" dirty="0" smtClean="0">
                <a:solidFill>
                  <a:srgbClr val="E62529"/>
                </a:solidFill>
              </a:rPr>
              <a:t>Sample Resumes</a:t>
            </a:r>
            <a:r>
              <a:rPr lang="en-US" dirty="0" smtClean="0"/>
              <a:t>—First Resume, Entry Level, and Experienced</a:t>
            </a:r>
            <a:endParaRPr lang="en-US" dirty="0"/>
          </a:p>
        </p:txBody>
      </p:sp>
    </p:spTree>
    <p:extLst>
      <p:ext uri="{BB962C8B-B14F-4D97-AF65-F5344CB8AC3E}">
        <p14:creationId xmlns:p14="http://schemas.microsoft.com/office/powerpoint/2010/main" val="45303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p:cNvSpPr>
            <a:spLocks noGrp="1"/>
          </p:cNvSpPr>
          <p:nvPr>
            <p:ph type="title"/>
          </p:nvPr>
        </p:nvSpPr>
        <p:spPr/>
        <p:txBody>
          <a:bodyPr/>
          <a:lstStyle/>
          <a:p>
            <a:r>
              <a:rPr lang="en-US" altLang="en-US" sz="4800" b="1" dirty="0" smtClean="0">
                <a:latin typeface="Footlight MT Light" pitchFamily="18" charset="0"/>
                <a:ea typeface="ＭＳ Ｐゴシック" pitchFamily="4" charset="-128"/>
              </a:rPr>
              <a:t>ACTION STEPS</a:t>
            </a:r>
          </a:p>
        </p:txBody>
      </p:sp>
      <p:pic>
        <p:nvPicPr>
          <p:cNvPr id="5530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2613" y="1628775"/>
            <a:ext cx="7978775" cy="4525963"/>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ounded Rectangle 5"/>
          <p:cNvSpPr/>
          <p:nvPr/>
        </p:nvSpPr>
        <p:spPr>
          <a:xfrm>
            <a:off x="2217738" y="3479800"/>
            <a:ext cx="1600200" cy="346075"/>
          </a:xfrm>
          <a:prstGeom prst="roundRect">
            <a:avLst>
              <a:gd name="adj" fmla="val 18647"/>
            </a:avLst>
          </a:prstGeom>
          <a:solidFill>
            <a:srgbClr val="FFFF00">
              <a:alpha val="1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8637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a:r>
              <a:rPr lang="en-US" altLang="en-US" dirty="0" smtClean="0">
                <a:ea typeface="ＭＳ Ｐゴシック" pitchFamily="4" charset="-128"/>
              </a:rPr>
              <a:t>Resume Writing: Action Verbs</a:t>
            </a:r>
          </a:p>
        </p:txBody>
      </p:sp>
      <p:pic>
        <p:nvPicPr>
          <p:cNvPr id="307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551612" cy="4679519"/>
          </a:xfrm>
          <a:prstGeom prst="rect">
            <a:avLst/>
          </a:prstGeom>
          <a:noFill/>
          <a:ln w="12700">
            <a:solidFill>
              <a:srgbClr val="00000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30083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ChangeArrowheads="1"/>
          </p:cNvSpPr>
          <p:nvPr>
            <p:ph type="title"/>
          </p:nvPr>
        </p:nvSpPr>
        <p:spPr/>
        <p:txBody>
          <a:bodyPr/>
          <a:lstStyle/>
          <a:p>
            <a:pPr algn="ctr">
              <a:defRPr/>
            </a:pPr>
            <a:r>
              <a:rPr lang="en-US" altLang="en-US" dirty="0" smtClean="0">
                <a:ea typeface="ＭＳ Ｐゴシック" pitchFamily="4" charset="-128"/>
              </a:rPr>
              <a:t>Samples: Contact Information</a:t>
            </a:r>
            <a:endParaRPr lang="en-US" altLang="en-US" b="1" kern="1200" dirty="0" smtClean="0">
              <a:solidFill>
                <a:srgbClr val="C00000"/>
              </a:solidFill>
              <a:latin typeface="Footlight MT Light" pitchFamily="18" charset="0"/>
              <a:ea typeface="+mn-ea"/>
              <a:cs typeface="+mn-cs"/>
            </a:endParaRPr>
          </a:p>
        </p:txBody>
      </p:sp>
      <p:sp>
        <p:nvSpPr>
          <p:cNvPr id="18436"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a:spcBef>
                <a:spcPct val="0"/>
              </a:spcBef>
              <a:buFontTx/>
              <a:buNone/>
            </a:pPr>
            <a:fld id="{527A944C-3E55-4D5A-80F3-464D6EB7E619}" type="slidenum">
              <a:rPr lang="en-US" altLang="en-US" sz="1400"/>
              <a:pPr>
                <a:spcBef>
                  <a:spcPct val="0"/>
                </a:spcBef>
                <a:buFontTx/>
                <a:buNone/>
              </a:pPr>
              <a:t>17</a:t>
            </a:fld>
            <a:endParaRPr lang="en-US" altLang="en-US" sz="1400"/>
          </a:p>
        </p:txBody>
      </p:sp>
      <p:pic>
        <p:nvPicPr>
          <p:cNvPr id="6" name="Picture 2"/>
          <p:cNvPicPr>
            <a:picLocks noChangeAspect="1" noChangeArrowheads="1"/>
          </p:cNvPicPr>
          <p:nvPr/>
        </p:nvPicPr>
        <p:blipFill>
          <a:blip r:embed="rId3"/>
          <a:srcRect b="5083"/>
          <a:stretch>
            <a:fillRect/>
          </a:stretch>
        </p:blipFill>
        <p:spPr bwMode="auto">
          <a:xfrm>
            <a:off x="179388" y="1371600"/>
            <a:ext cx="8458200" cy="14859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7" name="Picture 8"/>
          <p:cNvPicPr>
            <a:picLocks noChangeAspect="1" noChangeArrowheads="1"/>
          </p:cNvPicPr>
          <p:nvPr/>
        </p:nvPicPr>
        <p:blipFill>
          <a:blip r:embed="rId4"/>
          <a:srcRect/>
          <a:stretch>
            <a:fillRect/>
          </a:stretch>
        </p:blipFill>
        <p:spPr bwMode="auto">
          <a:xfrm>
            <a:off x="205892" y="3276600"/>
            <a:ext cx="8458200" cy="13541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8" name="Picture 9"/>
          <p:cNvPicPr>
            <a:picLocks noChangeAspect="1" noChangeArrowheads="1"/>
          </p:cNvPicPr>
          <p:nvPr/>
        </p:nvPicPr>
        <p:blipFill>
          <a:blip r:embed="rId5"/>
          <a:srcRect r="2466"/>
          <a:stretch>
            <a:fillRect/>
          </a:stretch>
        </p:blipFill>
        <p:spPr bwMode="auto">
          <a:xfrm>
            <a:off x="205892" y="5029200"/>
            <a:ext cx="8458200" cy="9525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44844263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pPr algn="ctr">
              <a:defRPr/>
            </a:pPr>
            <a:r>
              <a:rPr lang="en-US" altLang="en-US" dirty="0" smtClean="0">
                <a:ea typeface="ＭＳ Ｐゴシック" pitchFamily="4" charset="-128"/>
              </a:rPr>
              <a:t>Samples: Education</a:t>
            </a:r>
            <a:endParaRPr lang="en-US" altLang="en-US" b="1" kern="1200" dirty="0" smtClean="0">
              <a:solidFill>
                <a:srgbClr val="C00000"/>
              </a:solidFill>
              <a:latin typeface="Footlight MT Light" pitchFamily="18" charset="0"/>
              <a:ea typeface="+mn-ea"/>
              <a:cs typeface="+mn-cs"/>
            </a:endParaRPr>
          </a:p>
        </p:txBody>
      </p:sp>
      <p:sp>
        <p:nvSpPr>
          <p:cNvPr id="20484" name="Rectangle 3"/>
          <p:cNvSpPr>
            <a:spLocks noGrp="1" noChangeArrowheads="1"/>
          </p:cNvSpPr>
          <p:nvPr>
            <p:ph idx="1"/>
          </p:nvPr>
        </p:nvSpPr>
        <p:spPr>
          <a:xfrm>
            <a:off x="250825" y="1628775"/>
            <a:ext cx="8893175" cy="4389438"/>
          </a:xfrm>
        </p:spPr>
        <p:txBody>
          <a:bodyPr/>
          <a:lstStyle/>
          <a:p>
            <a:pPr eaLnBrk="1" hangingPunct="1">
              <a:buFont typeface="Wingdings" pitchFamily="4" charset="2"/>
              <a:buNone/>
            </a:pPr>
            <a:endParaRPr lang="en-US" altLang="en-US" sz="2000" b="1" smtClean="0">
              <a:ea typeface="ＭＳ Ｐゴシック" pitchFamily="4" charset="-128"/>
            </a:endParaRPr>
          </a:p>
          <a:p>
            <a:pPr eaLnBrk="1" hangingPunct="1">
              <a:buFont typeface="Wingdings" pitchFamily="4" charset="2"/>
              <a:buNone/>
            </a:pPr>
            <a:endParaRPr lang="en-US" altLang="en-US" sz="2000" smtClean="0">
              <a:ea typeface="ＭＳ Ｐゴシック" pitchFamily="4" charset="-128"/>
            </a:endParaRPr>
          </a:p>
          <a:p>
            <a:pPr eaLnBrk="1" hangingPunct="1"/>
            <a:endParaRPr lang="en-US" altLang="en-US" sz="2000" smtClean="0">
              <a:ea typeface="ＭＳ Ｐゴシック" pitchFamily="4" charset="-128"/>
            </a:endParaRPr>
          </a:p>
        </p:txBody>
      </p:sp>
      <p:sp>
        <p:nvSpPr>
          <p:cNvPr id="20485"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a:spcBef>
                <a:spcPct val="0"/>
              </a:spcBef>
              <a:buFontTx/>
              <a:buNone/>
            </a:pPr>
            <a:fld id="{4331FFAF-77D2-4FF3-A988-B57BB1A4C9BE}" type="slidenum">
              <a:rPr lang="en-US" altLang="en-US" sz="1400"/>
              <a:pPr>
                <a:spcBef>
                  <a:spcPct val="0"/>
                </a:spcBef>
                <a:buFontTx/>
                <a:buNone/>
              </a:pPr>
              <a:t>18</a:t>
            </a:fld>
            <a:endParaRPr lang="en-US" altLang="en-US" sz="1400"/>
          </a:p>
        </p:txBody>
      </p:sp>
      <p:pic>
        <p:nvPicPr>
          <p:cNvPr id="10246" name="Picture 6"/>
          <p:cNvPicPr>
            <a:picLocks noChangeAspect="1" noChangeArrowheads="1"/>
          </p:cNvPicPr>
          <p:nvPr/>
        </p:nvPicPr>
        <p:blipFill>
          <a:blip r:embed="rId3"/>
          <a:srcRect/>
          <a:stretch>
            <a:fillRect/>
          </a:stretch>
        </p:blipFill>
        <p:spPr bwMode="auto">
          <a:xfrm>
            <a:off x="558800" y="1557338"/>
            <a:ext cx="8026400" cy="3744912"/>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989765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AutoShape 2"/>
          <p:cNvSpPr>
            <a:spLocks noGrp="1" noChangeArrowheads="1"/>
          </p:cNvSpPr>
          <p:nvPr>
            <p:ph type="title"/>
          </p:nvPr>
        </p:nvSpPr>
        <p:spPr/>
        <p:txBody>
          <a:bodyPr/>
          <a:lstStyle/>
          <a:p>
            <a:pPr algn="ctr">
              <a:defRPr/>
            </a:pPr>
            <a:r>
              <a:rPr lang="en-US" altLang="en-US" dirty="0" smtClean="0">
                <a:ea typeface="ＭＳ Ｐゴシック" pitchFamily="4" charset="-128"/>
              </a:rPr>
              <a:t>More Samples</a:t>
            </a:r>
            <a:r>
              <a:rPr lang="en-US" altLang="en-US" dirty="0">
                <a:ea typeface="ＭＳ Ｐゴシック" pitchFamily="4" charset="-128"/>
              </a:rPr>
              <a:t>: Education</a:t>
            </a:r>
            <a:endParaRPr lang="en-US" altLang="en-US" b="1" kern="1200" dirty="0" smtClean="0">
              <a:solidFill>
                <a:srgbClr val="C00000"/>
              </a:solidFill>
              <a:latin typeface="Footlight MT Light" pitchFamily="18" charset="0"/>
              <a:ea typeface="+mn-ea"/>
              <a:cs typeface="+mn-cs"/>
            </a:endParaRPr>
          </a:p>
        </p:txBody>
      </p:sp>
      <p:sp>
        <p:nvSpPr>
          <p:cNvPr id="22532" name="Rectangle 3"/>
          <p:cNvSpPr>
            <a:spLocks noGrp="1" noChangeArrowheads="1"/>
          </p:cNvSpPr>
          <p:nvPr>
            <p:ph idx="1"/>
          </p:nvPr>
        </p:nvSpPr>
        <p:spPr/>
        <p:txBody>
          <a:bodyPr/>
          <a:lstStyle/>
          <a:p>
            <a:pPr eaLnBrk="1" hangingPunct="1">
              <a:lnSpc>
                <a:spcPct val="90000"/>
              </a:lnSpc>
              <a:buFont typeface="Wingdings" pitchFamily="4" charset="2"/>
              <a:buNone/>
            </a:pPr>
            <a:r>
              <a:rPr lang="en-US" altLang="en-US" sz="2400" b="1" smtClean="0">
                <a:ea typeface="ＭＳ Ｐゴシック" pitchFamily="4" charset="-128"/>
              </a:rPr>
              <a:t>Northeastern University</a:t>
            </a:r>
            <a:r>
              <a:rPr lang="en-US" altLang="en-US" sz="2400" smtClean="0">
                <a:ea typeface="ＭＳ Ｐゴシック" pitchFamily="4" charset="-128"/>
              </a:rPr>
              <a:t>, Boston, MA		May 2011</a:t>
            </a:r>
          </a:p>
          <a:p>
            <a:pPr eaLnBrk="1" hangingPunct="1">
              <a:lnSpc>
                <a:spcPct val="90000"/>
              </a:lnSpc>
              <a:buFont typeface="Wingdings" pitchFamily="4" charset="2"/>
              <a:buNone/>
            </a:pPr>
            <a:r>
              <a:rPr lang="en-US" altLang="en-US" sz="2400" b="1" smtClean="0">
                <a:ea typeface="ＭＳ Ｐゴシック" pitchFamily="4" charset="-128"/>
              </a:rPr>
              <a:t>Master of Science in Leadership</a:t>
            </a:r>
            <a:endParaRPr lang="en-US" altLang="en-US" sz="2400" smtClean="0">
              <a:ea typeface="ＭＳ Ｐゴシック" pitchFamily="4" charset="-128"/>
            </a:endParaRPr>
          </a:p>
          <a:p>
            <a:pPr eaLnBrk="1" hangingPunct="1">
              <a:lnSpc>
                <a:spcPct val="90000"/>
              </a:lnSpc>
              <a:buFont typeface="Wingdings" pitchFamily="4" charset="2"/>
              <a:buNone/>
            </a:pPr>
            <a:r>
              <a:rPr lang="en-US" altLang="en-US" sz="2400" smtClean="0">
                <a:ea typeface="ＭＳ Ｐゴシック" pitchFamily="4" charset="-128"/>
              </a:rPr>
              <a:t>Dean’s List, </a:t>
            </a:r>
            <a:r>
              <a:rPr lang="en-US" altLang="en-US" sz="2400" b="1" smtClean="0">
                <a:ea typeface="ＭＳ Ｐゴシック" pitchFamily="4" charset="-128"/>
              </a:rPr>
              <a:t>GPA: 3.4</a:t>
            </a:r>
          </a:p>
          <a:p>
            <a:pPr eaLnBrk="1" hangingPunct="1">
              <a:lnSpc>
                <a:spcPct val="90000"/>
              </a:lnSpc>
              <a:buFont typeface="Wingdings" pitchFamily="4" charset="2"/>
              <a:buNone/>
            </a:pPr>
            <a:endParaRPr lang="en-US" altLang="en-US" sz="2400" b="1" smtClean="0">
              <a:ea typeface="ＭＳ Ｐゴシック" pitchFamily="4" charset="-128"/>
            </a:endParaRPr>
          </a:p>
          <a:p>
            <a:pPr eaLnBrk="1" hangingPunct="1">
              <a:lnSpc>
                <a:spcPct val="90000"/>
              </a:lnSpc>
              <a:buFont typeface="Wingdings" pitchFamily="4" charset="2"/>
              <a:buNone/>
            </a:pPr>
            <a:r>
              <a:rPr lang="en-US" altLang="en-US" sz="2400" b="1" smtClean="0">
                <a:solidFill>
                  <a:srgbClr val="C00000"/>
                </a:solidFill>
                <a:ea typeface="ＭＳ Ｐゴシック" pitchFamily="4" charset="-128"/>
              </a:rPr>
              <a:t>Or…</a:t>
            </a:r>
          </a:p>
          <a:p>
            <a:pPr eaLnBrk="1" hangingPunct="1">
              <a:lnSpc>
                <a:spcPct val="90000"/>
              </a:lnSpc>
              <a:buFont typeface="Wingdings" pitchFamily="4" charset="2"/>
              <a:buNone/>
            </a:pPr>
            <a:endParaRPr lang="en-US" altLang="en-US" sz="2400" b="1" smtClean="0">
              <a:ea typeface="ＭＳ Ｐゴシック" pitchFamily="4" charset="-128"/>
            </a:endParaRPr>
          </a:p>
          <a:p>
            <a:pPr eaLnBrk="1" hangingPunct="1">
              <a:lnSpc>
                <a:spcPct val="90000"/>
              </a:lnSpc>
              <a:buFont typeface="Wingdings" pitchFamily="4" charset="2"/>
              <a:buNone/>
            </a:pPr>
            <a:r>
              <a:rPr lang="en-US" altLang="en-US" sz="2400" b="1" smtClean="0">
                <a:ea typeface="ＭＳ Ｐゴシック" pitchFamily="4" charset="-128"/>
              </a:rPr>
              <a:t>Northeastern University</a:t>
            </a:r>
            <a:r>
              <a:rPr lang="en-US" altLang="en-US" sz="2400" smtClean="0">
                <a:ea typeface="ＭＳ Ｐゴシック" pitchFamily="4" charset="-128"/>
              </a:rPr>
              <a:t> 		            	Boston, MA</a:t>
            </a:r>
          </a:p>
          <a:p>
            <a:pPr eaLnBrk="1" hangingPunct="1">
              <a:lnSpc>
                <a:spcPct val="90000"/>
              </a:lnSpc>
              <a:buFont typeface="Wingdings" pitchFamily="4" charset="2"/>
              <a:buNone/>
            </a:pPr>
            <a:r>
              <a:rPr lang="en-US" altLang="en-US" sz="2400" i="1" smtClean="0">
                <a:ea typeface="ＭＳ Ｐゴシック" pitchFamily="4" charset="-128"/>
              </a:rPr>
              <a:t>Master of Science in Leadership</a:t>
            </a:r>
            <a:r>
              <a:rPr lang="en-US" altLang="en-US" sz="2400" smtClean="0">
                <a:ea typeface="ＭＳ Ｐゴシック" pitchFamily="4" charset="-128"/>
              </a:rPr>
              <a:t>, GPA: 3.4</a:t>
            </a:r>
            <a:r>
              <a:rPr lang="en-US" altLang="en-US" sz="2400" i="1" smtClean="0">
                <a:ea typeface="ＭＳ Ｐゴシック" pitchFamily="4" charset="-128"/>
              </a:rPr>
              <a:t> </a:t>
            </a:r>
            <a:r>
              <a:rPr lang="en-US" altLang="en-US" sz="2400" smtClean="0">
                <a:ea typeface="ＭＳ Ｐゴシック" pitchFamily="4" charset="-128"/>
              </a:rPr>
              <a:t>         May 2011</a:t>
            </a:r>
          </a:p>
          <a:p>
            <a:pPr eaLnBrk="1" hangingPunct="1">
              <a:lnSpc>
                <a:spcPct val="90000"/>
              </a:lnSpc>
              <a:buFont typeface="Wingdings" pitchFamily="4" charset="2"/>
              <a:buNone/>
            </a:pPr>
            <a:r>
              <a:rPr lang="en-US" altLang="en-US" sz="2400" smtClean="0">
                <a:ea typeface="ＭＳ Ｐゴシック" pitchFamily="4" charset="-128"/>
              </a:rPr>
              <a:t>Honors: Dean’s List</a:t>
            </a:r>
          </a:p>
        </p:txBody>
      </p:sp>
      <p:sp>
        <p:nvSpPr>
          <p:cNvPr id="22533"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a:spcBef>
                <a:spcPct val="0"/>
              </a:spcBef>
              <a:buFontTx/>
              <a:buNone/>
            </a:pPr>
            <a:fld id="{5E790F8E-9B6C-49B4-9666-9889D143962D}" type="slidenum">
              <a:rPr lang="en-US" altLang="en-US" sz="1400"/>
              <a:pPr>
                <a:spcBef>
                  <a:spcPct val="0"/>
                </a:spcBef>
                <a:buFontTx/>
                <a:buNone/>
              </a:pPr>
              <a:t>19</a:t>
            </a:fld>
            <a:endParaRPr lang="en-US" altLang="en-US" sz="1400"/>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72200" y="2143125"/>
            <a:ext cx="2971800" cy="1533525"/>
          </a:xfrm>
          <a:prstGeom prst="rect">
            <a:avLst/>
          </a:prstGeom>
          <a:noFill/>
          <a:ln w="9525">
            <a:noFill/>
            <a:miter lim="800000"/>
            <a:headEnd/>
            <a:tailEnd/>
          </a:ln>
        </p:spPr>
      </p:pic>
    </p:spTree>
    <p:extLst>
      <p:ext uri="{BB962C8B-B14F-4D97-AF65-F5344CB8AC3E}">
        <p14:creationId xmlns:p14="http://schemas.microsoft.com/office/powerpoint/2010/main" val="254582362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850" y="1454944"/>
            <a:ext cx="6554350" cy="4626758"/>
          </a:xfrm>
          <a:prstGeom prst="rect">
            <a:avLst/>
          </a:prstGeom>
        </p:spPr>
      </p:pic>
      <p:sp>
        <p:nvSpPr>
          <p:cNvPr id="2" name="Title 1"/>
          <p:cNvSpPr>
            <a:spLocks noGrp="1"/>
          </p:cNvSpPr>
          <p:nvPr>
            <p:ph type="title"/>
          </p:nvPr>
        </p:nvSpPr>
        <p:spPr>
          <a:xfrm>
            <a:off x="457200" y="732454"/>
            <a:ext cx="8229600" cy="722490"/>
          </a:xfrm>
        </p:spPr>
        <p:txBody>
          <a:bodyPr/>
          <a:lstStyle/>
          <a:p>
            <a:pPr algn="ctr"/>
            <a:r>
              <a:rPr lang="en-US" sz="4000" dirty="0" smtClean="0"/>
              <a:t>DESCRIPTION:</a:t>
            </a:r>
            <a:endParaRPr lang="en-US" sz="4000"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2</a:t>
            </a:fld>
            <a:endParaRPr lang="en-US"/>
          </a:p>
        </p:txBody>
      </p:sp>
      <p:sp>
        <p:nvSpPr>
          <p:cNvPr id="13" name="Rounded Rectangle 12"/>
          <p:cNvSpPr/>
          <p:nvPr/>
        </p:nvSpPr>
        <p:spPr>
          <a:xfrm>
            <a:off x="378101" y="2736045"/>
            <a:ext cx="5638800" cy="17526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90882" y="2860241"/>
            <a:ext cx="5413237" cy="1504207"/>
          </a:xfrm>
          <a:noFill/>
        </p:spPr>
        <p:txBody>
          <a:bodyPr/>
          <a:lstStyle/>
          <a:p>
            <a:pPr marL="0" indent="0">
              <a:buNone/>
            </a:pPr>
            <a:r>
              <a:rPr lang="en-US" sz="2400" b="1" dirty="0" smtClean="0">
                <a:latin typeface="Calibri" panose="020F0502020204030204" pitchFamily="34" charset="0"/>
              </a:rPr>
              <a:t>Learn </a:t>
            </a:r>
            <a:r>
              <a:rPr lang="en-US" sz="2400" b="1" dirty="0">
                <a:latin typeface="Calibri" panose="020F0502020204030204" pitchFamily="34" charset="0"/>
              </a:rPr>
              <a:t>how to evaluate the effectiveness of your current </a:t>
            </a:r>
            <a:r>
              <a:rPr lang="en-US" sz="2400" b="1" dirty="0" smtClean="0">
                <a:latin typeface="Calibri" panose="020F0502020204030204" pitchFamily="34" charset="0"/>
              </a:rPr>
              <a:t>resume </a:t>
            </a:r>
            <a:r>
              <a:rPr lang="en-US" sz="2400" b="1" dirty="0">
                <a:latin typeface="Calibri" panose="020F0502020204030204" pitchFamily="34" charset="0"/>
              </a:rPr>
              <a:t>in preparation for developing or revamping your </a:t>
            </a:r>
            <a:r>
              <a:rPr lang="en-US" sz="2400" b="1" dirty="0" smtClean="0">
                <a:latin typeface="Calibri" panose="020F0502020204030204" pitchFamily="34" charset="0"/>
              </a:rPr>
              <a:t>American-Style Resume</a:t>
            </a:r>
            <a:endParaRPr lang="en-US" sz="2400" b="1" dirty="0">
              <a:latin typeface="Calibri" panose="020F050202020403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1231"/>
            <a:ext cx="858837"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42764"/>
            <a:ext cx="865187"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9" descr="NUcare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707" y="261231"/>
            <a:ext cx="1200111" cy="60763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61231"/>
            <a:ext cx="865187"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7" descr="Linked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32157"/>
            <a:ext cx="1054150" cy="579259"/>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28" name="Picture 7" descr="Linked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71634"/>
            <a:ext cx="1054150" cy="579259"/>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1733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304800"/>
            <a:ext cx="8229600" cy="1143000"/>
          </a:xfrm>
        </p:spPr>
        <p:txBody>
          <a:bodyPr/>
          <a:lstStyle/>
          <a:p>
            <a:r>
              <a:rPr lang="en-US" altLang="en-US" dirty="0" smtClean="0">
                <a:ea typeface="ＭＳ Ｐゴシック" pitchFamily="4" charset="-128"/>
              </a:rPr>
              <a:t>Sample: EXPERIENCE</a:t>
            </a:r>
            <a:endParaRPr lang="en-US" dirty="0">
              <a:latin typeface="Berlin Sans FB" pitchFamily="34" charset="0"/>
            </a:endParaRPr>
          </a:p>
        </p:txBody>
      </p:sp>
      <p:sp>
        <p:nvSpPr>
          <p:cNvPr id="8" name="Rectangle 7"/>
          <p:cNvSpPr/>
          <p:nvPr/>
        </p:nvSpPr>
        <p:spPr>
          <a:xfrm>
            <a:off x="0" y="0"/>
            <a:ext cx="9143999" cy="6858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58" y="1500809"/>
            <a:ext cx="7876482" cy="4524375"/>
          </a:xfrm>
          <a:prstGeom prst="rect">
            <a:avLst/>
          </a:prstGeom>
          <a:noFill/>
          <a:ln w="1905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 name="Picture 2" descr="Q:\CareerServices\Marketing &amp; Outreach\Department Logos\NEW LOGOS October 2013\CareerDevelopment_Red_without Se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6217920"/>
            <a:ext cx="3505200" cy="52578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elskyz\Desktop\Pictur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5376" y="245166"/>
            <a:ext cx="1621734" cy="106693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67532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95300" y="381000"/>
            <a:ext cx="8229600" cy="722490"/>
          </a:xfrm>
        </p:spPr>
        <p:txBody>
          <a:bodyPr/>
          <a:lstStyle/>
          <a:p>
            <a:pPr algn="ctr"/>
            <a:r>
              <a:rPr lang="en-US" altLang="en-US" dirty="0" smtClean="0">
                <a:ea typeface="ＭＳ Ｐゴシック" pitchFamily="4" charset="-128"/>
              </a:rPr>
              <a:t>Before &amp; After: Experience</a:t>
            </a:r>
          </a:p>
        </p:txBody>
      </p:sp>
      <p:sp>
        <p:nvSpPr>
          <p:cNvPr id="8" name="TextBox 7"/>
          <p:cNvSpPr txBox="1">
            <a:spLocks noChangeArrowheads="1"/>
          </p:cNvSpPr>
          <p:nvPr/>
        </p:nvSpPr>
        <p:spPr bwMode="auto">
          <a:xfrm>
            <a:off x="266700" y="1439660"/>
            <a:ext cx="84582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eaLnBrk="1" hangingPunct="1">
              <a:spcBef>
                <a:spcPct val="0"/>
              </a:spcBef>
              <a:buFontTx/>
              <a:buNone/>
            </a:pPr>
            <a:r>
              <a:rPr lang="en-US" altLang="en-US" sz="1800" b="1" dirty="0" smtClean="0"/>
              <a:t>Smithson, </a:t>
            </a:r>
            <a:r>
              <a:rPr lang="en-US" altLang="en-US" sz="1800" b="1" dirty="0" err="1" smtClean="0"/>
              <a:t>Inc</a:t>
            </a:r>
            <a:r>
              <a:rPr lang="en-US" altLang="en-US" sz="1800" b="1" dirty="0" smtClean="0"/>
              <a:t>	</a:t>
            </a:r>
            <a:r>
              <a:rPr lang="en-US" altLang="en-US" sz="1800" dirty="0" smtClean="0"/>
              <a:t>					Boston, MA</a:t>
            </a:r>
          </a:p>
          <a:p>
            <a:pPr eaLnBrk="1" hangingPunct="1">
              <a:spcBef>
                <a:spcPct val="0"/>
              </a:spcBef>
              <a:buFontTx/>
              <a:buNone/>
            </a:pPr>
            <a:r>
              <a:rPr lang="en-US" altLang="en-US" sz="1800" b="1" i="1" dirty="0" smtClean="0"/>
              <a:t>Account Representative</a:t>
            </a:r>
            <a:r>
              <a:rPr lang="en-US" altLang="en-US" sz="1800" dirty="0" smtClean="0"/>
              <a:t>					Jan. – June 2011</a:t>
            </a:r>
          </a:p>
          <a:p>
            <a:pPr eaLnBrk="1" hangingPunct="1">
              <a:spcBef>
                <a:spcPct val="0"/>
              </a:spcBef>
              <a:buFontTx/>
              <a:buNone/>
            </a:pPr>
            <a:r>
              <a:rPr lang="en-US" altLang="en-US" sz="1800" dirty="0" smtClean="0"/>
              <a:t>Solicited customers over the phone in order to contribute to overall company revenue.  Handles leads, completed weekly report, trained new employees on sales procedures.</a:t>
            </a:r>
          </a:p>
        </p:txBody>
      </p:sp>
      <p:sp>
        <p:nvSpPr>
          <p:cNvPr id="9" name="TextBox 8"/>
          <p:cNvSpPr txBox="1">
            <a:spLocks noChangeArrowheads="1"/>
          </p:cNvSpPr>
          <p:nvPr/>
        </p:nvSpPr>
        <p:spPr bwMode="auto">
          <a:xfrm>
            <a:off x="266700" y="3286321"/>
            <a:ext cx="83439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eaLnBrk="1" hangingPunct="1">
              <a:spcBef>
                <a:spcPct val="0"/>
              </a:spcBef>
              <a:buFontTx/>
              <a:buNone/>
            </a:pPr>
            <a:r>
              <a:rPr lang="en-US" altLang="en-US" sz="1800" b="1" dirty="0"/>
              <a:t>Smithson, INC.</a:t>
            </a:r>
            <a:r>
              <a:rPr lang="en-US" altLang="en-US" sz="1800" dirty="0"/>
              <a:t>						Boston, MA</a:t>
            </a:r>
          </a:p>
          <a:p>
            <a:pPr eaLnBrk="1" hangingPunct="1">
              <a:spcBef>
                <a:spcPct val="0"/>
              </a:spcBef>
              <a:buFontTx/>
              <a:buNone/>
            </a:pPr>
            <a:r>
              <a:rPr lang="en-US" altLang="en-US" sz="1800" b="1" i="1" dirty="0"/>
              <a:t>Account Representative</a:t>
            </a:r>
            <a:r>
              <a:rPr lang="en-US" altLang="en-US" sz="1800" dirty="0"/>
              <a:t>					Jan. – June 2011</a:t>
            </a:r>
          </a:p>
          <a:p>
            <a:pPr eaLnBrk="1" hangingPunct="1">
              <a:spcBef>
                <a:spcPct val="0"/>
              </a:spcBef>
              <a:buFont typeface="Wingdings" pitchFamily="4" charset="2"/>
              <a:buChar char="§"/>
            </a:pPr>
            <a:r>
              <a:rPr lang="en-US" altLang="en-US" sz="1800" dirty="0"/>
              <a:t> Sold office supplies to a variety of New England businesses for this innovative, high energy organization</a:t>
            </a:r>
          </a:p>
          <a:p>
            <a:pPr eaLnBrk="1" hangingPunct="1">
              <a:spcBef>
                <a:spcPct val="0"/>
              </a:spcBef>
              <a:buFont typeface="Wingdings" pitchFamily="4" charset="2"/>
              <a:buChar char="§"/>
            </a:pPr>
            <a:r>
              <a:rPr lang="en-US" altLang="en-US" sz="1800" dirty="0"/>
              <a:t> Increased sales in assigned territory by 12.5%</a:t>
            </a:r>
          </a:p>
          <a:p>
            <a:pPr eaLnBrk="1" hangingPunct="1">
              <a:spcBef>
                <a:spcPct val="0"/>
              </a:spcBef>
              <a:buFont typeface="Wingdings" pitchFamily="4" charset="2"/>
              <a:buChar char="§"/>
            </a:pPr>
            <a:r>
              <a:rPr lang="en-US" altLang="en-US" sz="1800" dirty="0"/>
              <a:t> Generated leads and maintained over 30 accounts</a:t>
            </a:r>
          </a:p>
          <a:p>
            <a:pPr eaLnBrk="1" hangingPunct="1">
              <a:spcBef>
                <a:spcPct val="0"/>
              </a:spcBef>
              <a:buFont typeface="Wingdings" pitchFamily="4" charset="2"/>
              <a:buChar char="§"/>
            </a:pPr>
            <a:r>
              <a:rPr lang="en-US" altLang="en-US" sz="1800" dirty="0"/>
              <a:t> Produced weekly sales and forecasting report using Lotus 1, 2, 3</a:t>
            </a:r>
          </a:p>
          <a:p>
            <a:pPr eaLnBrk="1" hangingPunct="1">
              <a:spcBef>
                <a:spcPct val="0"/>
              </a:spcBef>
              <a:buFont typeface="Wingdings" pitchFamily="4" charset="2"/>
              <a:buChar char="§"/>
            </a:pPr>
            <a:r>
              <a:rPr lang="en-US" altLang="en-US" sz="1800" dirty="0"/>
              <a:t> Developed strong product assessment and presentation skills</a:t>
            </a:r>
          </a:p>
          <a:p>
            <a:pPr eaLnBrk="1" hangingPunct="1">
              <a:spcBef>
                <a:spcPct val="0"/>
              </a:spcBef>
              <a:buFont typeface="Wingdings" pitchFamily="4" charset="2"/>
              <a:buChar char="§"/>
            </a:pPr>
            <a:r>
              <a:rPr lang="en-US" altLang="en-US" sz="1800" dirty="0"/>
              <a:t> Trained 8 new account representatives</a:t>
            </a:r>
          </a:p>
          <a:p>
            <a:pPr eaLnBrk="1" hangingPunct="1">
              <a:spcBef>
                <a:spcPct val="0"/>
              </a:spcBef>
              <a:buFontTx/>
              <a:buNone/>
            </a:pPr>
            <a:endParaRPr lang="en-US" altLang="en-US" sz="1800" dirty="0"/>
          </a:p>
        </p:txBody>
      </p:sp>
      <p:sp>
        <p:nvSpPr>
          <p:cNvPr id="10" name="TextBox 9"/>
          <p:cNvSpPr txBox="1">
            <a:spLocks noChangeArrowheads="1"/>
          </p:cNvSpPr>
          <p:nvPr/>
        </p:nvSpPr>
        <p:spPr bwMode="auto">
          <a:xfrm>
            <a:off x="266700" y="1066800"/>
            <a:ext cx="20367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eaLnBrk="1" hangingPunct="1">
              <a:spcBef>
                <a:spcPct val="0"/>
              </a:spcBef>
              <a:buFontTx/>
              <a:buNone/>
            </a:pPr>
            <a:r>
              <a:rPr lang="en-US" altLang="en-US" sz="1800" b="1" dirty="0">
                <a:solidFill>
                  <a:srgbClr val="C00000"/>
                </a:solidFill>
              </a:rPr>
              <a:t>Before:</a:t>
            </a:r>
          </a:p>
        </p:txBody>
      </p:sp>
      <p:sp>
        <p:nvSpPr>
          <p:cNvPr id="11" name="TextBox 10"/>
          <p:cNvSpPr txBox="1">
            <a:spLocks noChangeArrowheads="1"/>
          </p:cNvSpPr>
          <p:nvPr/>
        </p:nvSpPr>
        <p:spPr bwMode="auto">
          <a:xfrm>
            <a:off x="266700" y="2916988"/>
            <a:ext cx="20433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eaLnBrk="1" hangingPunct="1">
              <a:spcBef>
                <a:spcPct val="0"/>
              </a:spcBef>
              <a:buFontTx/>
              <a:buNone/>
            </a:pPr>
            <a:r>
              <a:rPr lang="en-US" altLang="en-US" sz="1800" b="1" dirty="0">
                <a:solidFill>
                  <a:srgbClr val="C00000"/>
                </a:solidFill>
              </a:rPr>
              <a:t>After:</a:t>
            </a:r>
          </a:p>
        </p:txBody>
      </p:sp>
    </p:spTree>
    <p:extLst>
      <p:ext uri="{BB962C8B-B14F-4D97-AF65-F5344CB8AC3E}">
        <p14:creationId xmlns:p14="http://schemas.microsoft.com/office/powerpoint/2010/main" val="16494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a:defRPr/>
            </a:pPr>
            <a:r>
              <a:rPr lang="en-US" altLang="en-US" dirty="0" smtClean="0">
                <a:ea typeface="ＭＳ Ｐゴシック" pitchFamily="4" charset="-128"/>
              </a:rPr>
              <a:t>More Samples: Experience</a:t>
            </a:r>
            <a:endParaRPr lang="en-US" altLang="en-US" b="1" kern="1200" dirty="0" smtClean="0">
              <a:solidFill>
                <a:srgbClr val="C00000"/>
              </a:solidFill>
              <a:latin typeface="Footlight MT Light" pitchFamily="18" charset="0"/>
              <a:ea typeface="+mn-ea"/>
              <a:cs typeface="+mn-cs"/>
            </a:endParaRPr>
          </a:p>
        </p:txBody>
      </p:sp>
      <p:sp>
        <p:nvSpPr>
          <p:cNvPr id="2662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a:spcBef>
                <a:spcPct val="0"/>
              </a:spcBef>
              <a:buFontTx/>
              <a:buNone/>
            </a:pPr>
            <a:fld id="{E660A147-D384-4B72-BC01-D71EBF260297}" type="slidenum">
              <a:rPr lang="en-US" altLang="en-US" sz="1400"/>
              <a:pPr>
                <a:spcBef>
                  <a:spcPct val="0"/>
                </a:spcBef>
                <a:buFontTx/>
                <a:buNone/>
              </a:pPr>
              <a:t>22</a:t>
            </a:fld>
            <a:endParaRPr lang="en-US" altLang="en-US" sz="1400"/>
          </a:p>
        </p:txBody>
      </p:sp>
      <p:pic>
        <p:nvPicPr>
          <p:cNvPr id="145413" name="Picture 6"/>
          <p:cNvPicPr>
            <a:picLocks noChangeAspect="1" noChangeArrowheads="1"/>
          </p:cNvPicPr>
          <p:nvPr/>
        </p:nvPicPr>
        <p:blipFill>
          <a:blip r:embed="rId3"/>
          <a:srcRect/>
          <a:stretch>
            <a:fillRect/>
          </a:stretch>
        </p:blipFill>
        <p:spPr bwMode="auto">
          <a:xfrm>
            <a:off x="228600" y="2020888"/>
            <a:ext cx="8686800" cy="2868612"/>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254721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a:defRPr/>
            </a:pPr>
            <a:r>
              <a:rPr lang="en-US" altLang="en-US" dirty="0" smtClean="0">
                <a:ea typeface="ＭＳ Ｐゴシック" pitchFamily="4" charset="-128"/>
              </a:rPr>
              <a:t>Sample: Academic Projects</a:t>
            </a:r>
            <a:endParaRPr lang="en-US" altLang="en-US" sz="6600" b="1" kern="1200" dirty="0" smtClean="0">
              <a:solidFill>
                <a:srgbClr val="C00000"/>
              </a:solidFill>
              <a:latin typeface="Footlight MT Light" pitchFamily="18" charset="0"/>
              <a:ea typeface="+mn-ea"/>
              <a:cs typeface="+mn-cs"/>
            </a:endParaRPr>
          </a:p>
        </p:txBody>
      </p:sp>
      <p:sp>
        <p:nvSpPr>
          <p:cNvPr id="3686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4" charset="-128"/>
              </a:defRPr>
            </a:lvl1pPr>
            <a:lvl2pPr marL="742950" indent="-285750">
              <a:spcBef>
                <a:spcPct val="20000"/>
              </a:spcBef>
              <a:buChar char="–"/>
              <a:defRPr sz="2800">
                <a:solidFill>
                  <a:schemeClr val="tx1"/>
                </a:solidFill>
                <a:latin typeface="Arial" charset="0"/>
                <a:ea typeface="ＭＳ Ｐゴシック" pitchFamily="4" charset="-128"/>
              </a:defRPr>
            </a:lvl2pPr>
            <a:lvl3pPr marL="1143000" indent="-228600">
              <a:spcBef>
                <a:spcPct val="20000"/>
              </a:spcBef>
              <a:buChar char="•"/>
              <a:defRPr sz="2400">
                <a:solidFill>
                  <a:schemeClr val="tx1"/>
                </a:solidFill>
                <a:latin typeface="Arial" charset="0"/>
                <a:ea typeface="ＭＳ Ｐゴシック" pitchFamily="4" charset="-128"/>
              </a:defRPr>
            </a:lvl3pPr>
            <a:lvl4pPr marL="1600200" indent="-228600">
              <a:spcBef>
                <a:spcPct val="20000"/>
              </a:spcBef>
              <a:buChar char="–"/>
              <a:defRPr sz="2000">
                <a:solidFill>
                  <a:schemeClr val="tx1"/>
                </a:solidFill>
                <a:latin typeface="Arial" charset="0"/>
                <a:ea typeface="ＭＳ Ｐゴシック" pitchFamily="4" charset="-128"/>
              </a:defRPr>
            </a:lvl4pPr>
            <a:lvl5pPr marL="2057400" indent="-228600">
              <a:spcBef>
                <a:spcPct val="20000"/>
              </a:spcBef>
              <a:buChar char="»"/>
              <a:defRPr sz="2000">
                <a:solidFill>
                  <a:schemeClr val="tx1"/>
                </a:solidFill>
                <a:latin typeface="Arial" charset="0"/>
                <a:ea typeface="ＭＳ Ｐゴシック" pitchFamily="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 charset="-128"/>
              </a:defRPr>
            </a:lvl9pPr>
          </a:lstStyle>
          <a:p>
            <a:pPr>
              <a:spcBef>
                <a:spcPct val="0"/>
              </a:spcBef>
              <a:buFontTx/>
              <a:buNone/>
            </a:pPr>
            <a:fld id="{8571F39B-4920-473D-8D9B-DCE663616A4C}" type="slidenum">
              <a:rPr lang="en-US" altLang="en-US" sz="1400"/>
              <a:pPr>
                <a:spcBef>
                  <a:spcPct val="0"/>
                </a:spcBef>
                <a:buFontTx/>
                <a:buNone/>
              </a:pPr>
              <a:t>23</a:t>
            </a:fld>
            <a:endParaRPr lang="en-US" altLang="en-US" sz="1400"/>
          </a:p>
        </p:txBody>
      </p:sp>
      <p:pic>
        <p:nvPicPr>
          <p:cNvPr id="368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2157413"/>
            <a:ext cx="8601075" cy="3216275"/>
          </a:xfrm>
          <a:prstGeom prst="rect">
            <a:avLst/>
          </a:prstGeom>
          <a:noFill/>
          <a:ln w="285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96673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999" cy="6858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238846784"/>
              </p:ext>
            </p:extLst>
          </p:nvPr>
        </p:nvGraphicFramePr>
        <p:xfrm>
          <a:off x="2667000" y="76200"/>
          <a:ext cx="4386625" cy="5911766"/>
        </p:xfrm>
        <a:graphic>
          <a:graphicData uri="http://schemas.openxmlformats.org/presentationml/2006/ole">
            <mc:AlternateContent xmlns:mc="http://schemas.openxmlformats.org/markup-compatibility/2006">
              <mc:Choice xmlns:v="urn:schemas-microsoft-com:vml" Requires="v">
                <p:oleObj spid="_x0000_s4149" name="Document" r:id="rId5" imgW="6009076" imgH="8098309" progId="Word.Document.12">
                  <p:embed/>
                </p:oleObj>
              </mc:Choice>
              <mc:Fallback>
                <p:oleObj name="Document" r:id="rId5" imgW="6009076" imgH="8098309" progId="Word.Document.12">
                  <p:embed/>
                  <p:pic>
                    <p:nvPicPr>
                      <p:cNvPr id="0" name=""/>
                      <p:cNvPicPr>
                        <a:picLocks noChangeAspect="1" noChangeArrowheads="1"/>
                      </p:cNvPicPr>
                      <p:nvPr/>
                    </p:nvPicPr>
                    <p:blipFill>
                      <a:blip r:embed="rId6"/>
                      <a:srcRect/>
                      <a:stretch>
                        <a:fillRect/>
                      </a:stretch>
                    </p:blipFill>
                    <p:spPr bwMode="auto">
                      <a:xfrm>
                        <a:off x="2667000" y="76200"/>
                        <a:ext cx="4386625" cy="5911766"/>
                      </a:xfrm>
                      <a:prstGeom prst="rect">
                        <a:avLst/>
                      </a:prstGeom>
                      <a:solidFill>
                        <a:schemeClr val="bg1"/>
                      </a:solidFill>
                      <a:ln w="19050">
                        <a:solidFill>
                          <a:schemeClr val="tx1"/>
                        </a:solidFill>
                      </a:ln>
                    </p:spPr>
                  </p:pic>
                </p:oleObj>
              </mc:Fallback>
            </mc:AlternateContent>
          </a:graphicData>
        </a:graphic>
      </p:graphicFrame>
      <p:pic>
        <p:nvPicPr>
          <p:cNvPr id="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2557" y="48768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5"/>
          <p:cNvSpPr/>
          <p:nvPr/>
        </p:nvSpPr>
        <p:spPr>
          <a:xfrm>
            <a:off x="152400" y="228600"/>
            <a:ext cx="1905000" cy="4389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Sample First Resume Before Doing Related Academic or Experiential Learning, including Projects, Consulting, Co-op, or Internships</a:t>
            </a:r>
            <a:endParaRPr lang="en-US" sz="2200" b="1" dirty="0">
              <a:solidFill>
                <a:schemeClr val="bg1"/>
              </a:solidFill>
            </a:endParaRPr>
          </a:p>
        </p:txBody>
      </p:sp>
    </p:spTree>
    <p:custDataLst>
      <p:tags r:id="rId2"/>
    </p:custDataLst>
    <p:extLst>
      <p:ext uri="{BB962C8B-B14F-4D97-AF65-F5344CB8AC3E}">
        <p14:creationId xmlns:p14="http://schemas.microsoft.com/office/powerpoint/2010/main" val="76503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1"/>
            <a:ext cx="7696200" cy="457200"/>
          </a:xfrm>
        </p:spPr>
        <p:txBody>
          <a:bodyPr/>
          <a:lstStyle/>
          <a:p>
            <a:pPr algn="ctr"/>
            <a:r>
              <a:rPr lang="en-US" dirty="0" smtClean="0"/>
              <a:t>Entry Level Resume Sample</a:t>
            </a:r>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25</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966" y="1066799"/>
            <a:ext cx="5018993" cy="5032415"/>
          </a:xfrm>
          <a:prstGeom prst="rect">
            <a:avLst/>
          </a:prstGeom>
          <a:ln w="28575">
            <a:solidFill>
              <a:schemeClr val="tx1"/>
            </a:solidFill>
          </a:ln>
        </p:spPr>
      </p:pic>
      <p:sp>
        <p:nvSpPr>
          <p:cNvPr id="6" name="Rectangle 5"/>
          <p:cNvSpPr/>
          <p:nvPr/>
        </p:nvSpPr>
        <p:spPr>
          <a:xfrm>
            <a:off x="6324600" y="6099214"/>
            <a:ext cx="2286000" cy="553998"/>
          </a:xfrm>
          <a:prstGeom prst="rect">
            <a:avLst/>
          </a:prstGeom>
        </p:spPr>
        <p:txBody>
          <a:bodyPr wrap="square">
            <a:spAutoFit/>
          </a:bodyPr>
          <a:lstStyle/>
          <a:p>
            <a:r>
              <a:rPr lang="en-US" sz="1000" dirty="0">
                <a:solidFill>
                  <a:schemeClr val="tx2"/>
                </a:solidFill>
                <a:hlinkClick r:id="rId4"/>
              </a:rPr>
              <a:t>http://</a:t>
            </a:r>
            <a:r>
              <a:rPr lang="en-US" sz="1000" dirty="0" smtClean="0">
                <a:solidFill>
                  <a:schemeClr val="tx2"/>
                </a:solidFill>
                <a:hlinkClick r:id="rId4"/>
              </a:rPr>
              <a:t>www.northeastern.edu/careers/wp-content/uploads/2012/08/Graduating-Senior-Resume-Samples-Final-for-web.pdf</a:t>
            </a:r>
            <a:r>
              <a:rPr lang="en-US" sz="1000" dirty="0" smtClean="0">
                <a:solidFill>
                  <a:schemeClr val="tx2"/>
                </a:solidFill>
              </a:rPr>
              <a:t> </a:t>
            </a:r>
            <a:endParaRPr lang="en-US" sz="1000" dirty="0">
              <a:solidFill>
                <a:schemeClr val="tx2"/>
              </a:solidFill>
            </a:endParaRPr>
          </a:p>
        </p:txBody>
      </p:sp>
    </p:spTree>
    <p:extLst>
      <p:ext uri="{BB962C8B-B14F-4D97-AF65-F5344CB8AC3E}">
        <p14:creationId xmlns:p14="http://schemas.microsoft.com/office/powerpoint/2010/main" val="325986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380999"/>
          </a:xfrm>
        </p:spPr>
        <p:txBody>
          <a:bodyPr/>
          <a:lstStyle/>
          <a:p>
            <a:pPr algn="ctr"/>
            <a:r>
              <a:rPr lang="en-US" altLang="en-US" dirty="0" smtClean="0">
                <a:ea typeface="ＭＳ Ｐゴシック" pitchFamily="4" charset="-128"/>
              </a:rPr>
              <a:t>Experienced Sample</a:t>
            </a:r>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26</a:t>
            </a:fld>
            <a:endParaRPr lang="en-US"/>
          </a:p>
        </p:txBody>
      </p:sp>
      <p:sp>
        <p:nvSpPr>
          <p:cNvPr id="6" name="Rectangle 5"/>
          <p:cNvSpPr/>
          <p:nvPr/>
        </p:nvSpPr>
        <p:spPr>
          <a:xfrm>
            <a:off x="4267200" y="6210772"/>
            <a:ext cx="4114800" cy="400110"/>
          </a:xfrm>
          <a:prstGeom prst="rect">
            <a:avLst/>
          </a:prstGeom>
        </p:spPr>
        <p:txBody>
          <a:bodyPr wrap="square">
            <a:spAutoFit/>
          </a:bodyPr>
          <a:lstStyle/>
          <a:p>
            <a:r>
              <a:rPr lang="en-US" sz="1000" dirty="0">
                <a:hlinkClick r:id="rId2"/>
              </a:rPr>
              <a:t>http://</a:t>
            </a:r>
            <a:r>
              <a:rPr lang="en-US" sz="1000" dirty="0" smtClean="0">
                <a:hlinkClick r:id="rId2"/>
              </a:rPr>
              <a:t>www.northeastern.edu/careers/wp-content/uploads/2012/08/Graduate-Student-Resume-samples-final-for-web1.pdf</a:t>
            </a:r>
            <a:endParaRPr lang="en-US" sz="1000"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914400"/>
            <a:ext cx="5329634" cy="5132736"/>
          </a:xfrm>
          <a:prstGeom prst="rect">
            <a:avLst/>
          </a:prstGeom>
          <a:ln w="28575">
            <a:solidFill>
              <a:schemeClr val="tx1"/>
            </a:solidFill>
          </a:ln>
        </p:spPr>
      </p:pic>
    </p:spTree>
    <p:extLst>
      <p:ext uri="{BB962C8B-B14F-4D97-AF65-F5344CB8AC3E}">
        <p14:creationId xmlns:p14="http://schemas.microsoft.com/office/powerpoint/2010/main" val="5368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305369"/>
            <a:ext cx="7010400" cy="480019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620868"/>
            <a:ext cx="8229600" cy="722490"/>
          </a:xfrm>
        </p:spPr>
        <p:txBody>
          <a:bodyPr/>
          <a:lstStyle/>
          <a:p>
            <a:pPr algn="ctr"/>
            <a:r>
              <a:rPr lang="en-US" sz="4000" dirty="0" smtClean="0"/>
              <a:t>Learning Outcomes</a:t>
            </a:r>
            <a:endParaRPr lang="en-US" sz="4000"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3</a:t>
            </a:fld>
            <a:endParaRPr lang="en-US"/>
          </a:p>
        </p:txBody>
      </p:sp>
      <p:sp>
        <p:nvSpPr>
          <p:cNvPr id="16" name="Rounded Rectangle 15"/>
          <p:cNvSpPr/>
          <p:nvPr/>
        </p:nvSpPr>
        <p:spPr>
          <a:xfrm>
            <a:off x="4796460" y="1524000"/>
            <a:ext cx="4103440" cy="4776123"/>
          </a:xfrm>
          <a:prstGeom prst="roundRect">
            <a:avLst/>
          </a:prstGeom>
          <a:solidFill>
            <a:schemeClr val="accent1">
              <a:lumMod val="20000"/>
              <a:lumOff val="80000"/>
              <a:alpha val="6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5486400" y="1752600"/>
            <a:ext cx="3073912" cy="12192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 more confident in creating an American-Style resume, even if you do not have extensive paid experience</a:t>
            </a:r>
            <a:endParaRPr lang="en-US" b="1" dirty="0"/>
          </a:p>
        </p:txBody>
      </p:sp>
      <p:sp>
        <p:nvSpPr>
          <p:cNvPr id="25" name="Rounded Rectangle 24"/>
          <p:cNvSpPr/>
          <p:nvPr/>
        </p:nvSpPr>
        <p:spPr>
          <a:xfrm>
            <a:off x="5486400" y="3398965"/>
            <a:ext cx="3117692" cy="102618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Understand </a:t>
            </a:r>
            <a:r>
              <a:rPr lang="en-US" b="1" dirty="0">
                <a:solidFill>
                  <a:prstClr val="white"/>
                </a:solidFill>
              </a:rPr>
              <a:t>what information is not on a resume</a:t>
            </a:r>
          </a:p>
        </p:txBody>
      </p:sp>
      <p:sp>
        <p:nvSpPr>
          <p:cNvPr id="26" name="Rounded Rectangle 25"/>
          <p:cNvSpPr/>
          <p:nvPr/>
        </p:nvSpPr>
        <p:spPr>
          <a:xfrm>
            <a:off x="5486400" y="4909928"/>
            <a:ext cx="3117692" cy="102618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Learn about key resources for international students at Career Development.</a:t>
            </a:r>
            <a:endParaRPr lang="en-US" b="1" dirty="0"/>
          </a:p>
        </p:txBody>
      </p:sp>
      <p:sp>
        <p:nvSpPr>
          <p:cNvPr id="9" name="AutoShape 6" descr="Image result for moun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2786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he truth about resu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029200"/>
            <a:ext cx="3200400" cy="1695451"/>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750352"/>
            <a:ext cx="9906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381000" y="266710"/>
            <a:ext cx="8534400" cy="722490"/>
          </a:xfrm>
        </p:spPr>
        <p:txBody>
          <a:bodyPr/>
          <a:lstStyle/>
          <a:p>
            <a:pPr algn="ctr"/>
            <a:r>
              <a:rPr lang="en-US" dirty="0" smtClean="0"/>
              <a:t>Resumes By The Numbers……</a:t>
            </a:r>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4</a:t>
            </a:fld>
            <a:endParaRPr lang="en-US"/>
          </a:p>
        </p:txBody>
      </p:sp>
      <p:sp>
        <p:nvSpPr>
          <p:cNvPr id="6" name="Rounded Rectangle 5"/>
          <p:cNvSpPr/>
          <p:nvPr/>
        </p:nvSpPr>
        <p:spPr>
          <a:xfrm>
            <a:off x="112575" y="1219200"/>
            <a:ext cx="2667000" cy="1193800"/>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smtClean="0">
                <a:solidFill>
                  <a:schemeClr val="tx1"/>
                </a:solidFill>
                <a:latin typeface="Century Gothic" panose="020B0502020202020204" pitchFamily="34" charset="0"/>
              </a:rPr>
              <a:t>76%</a:t>
            </a:r>
            <a:endParaRPr lang="en-US" sz="8000" b="1" dirty="0">
              <a:solidFill>
                <a:schemeClr val="tx1"/>
              </a:solidFill>
              <a:latin typeface="Century Gothic" panose="020B0502020202020204" pitchFamily="34" charset="0"/>
            </a:endParaRPr>
          </a:p>
        </p:txBody>
      </p:sp>
      <p:sp>
        <p:nvSpPr>
          <p:cNvPr id="7" name="Content Placeholder 2"/>
          <p:cNvSpPr>
            <a:spLocks noGrp="1"/>
          </p:cNvSpPr>
          <p:nvPr>
            <p:ph idx="1"/>
          </p:nvPr>
        </p:nvSpPr>
        <p:spPr>
          <a:xfrm>
            <a:off x="2923829" y="1354620"/>
            <a:ext cx="5448232" cy="922959"/>
          </a:xfrm>
        </p:spPr>
        <p:txBody>
          <a:bodyPr/>
          <a:lstStyle/>
          <a:p>
            <a:pPr marL="0" indent="0">
              <a:buNone/>
            </a:pPr>
            <a:r>
              <a:rPr lang="en-US" sz="2400" b="1" dirty="0" smtClean="0"/>
              <a:t>Of Resumes are Ignored </a:t>
            </a:r>
            <a:r>
              <a:rPr lang="en-US" sz="2400" b="1" dirty="0" smtClean="0">
                <a:solidFill>
                  <a:srgbClr val="E62529"/>
                </a:solidFill>
              </a:rPr>
              <a:t>if Your Email Address is Unprofessional</a:t>
            </a:r>
            <a:r>
              <a:rPr lang="en-US" sz="2400" b="1" dirty="0" smtClean="0"/>
              <a:t>. </a:t>
            </a:r>
            <a:r>
              <a:rPr lang="en-US" sz="900" dirty="0"/>
              <a:t>http://theundercoverrecruiter.com/infographic-recruiters-spend-5-7-seconds-reading-your-cv/</a:t>
            </a:r>
          </a:p>
          <a:p>
            <a:pPr marL="0" indent="0">
              <a:buNone/>
            </a:pPr>
            <a:endParaRPr lang="en-US" sz="900" b="1" dirty="0"/>
          </a:p>
        </p:txBody>
      </p:sp>
      <p:sp>
        <p:nvSpPr>
          <p:cNvPr id="8" name="Rounded Rectangle 7"/>
          <p:cNvSpPr/>
          <p:nvPr/>
        </p:nvSpPr>
        <p:spPr>
          <a:xfrm>
            <a:off x="89384" y="2638288"/>
            <a:ext cx="2667000" cy="1193800"/>
          </a:xfrm>
          <a:prstGeom prst="roundRect">
            <a:avLst>
              <a:gd name="adj" fmla="val 1999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smtClean="0">
                <a:solidFill>
                  <a:schemeClr val="tx1"/>
                </a:solidFill>
                <a:latin typeface="Century Gothic" panose="020B0502020202020204" pitchFamily="34" charset="0"/>
              </a:rPr>
              <a:t>84%</a:t>
            </a:r>
            <a:endParaRPr lang="en-US" sz="8000" b="1" dirty="0">
              <a:solidFill>
                <a:schemeClr val="tx1"/>
              </a:solidFill>
              <a:latin typeface="Century Gothic" panose="020B0502020202020204" pitchFamily="34" charset="0"/>
            </a:endParaRPr>
          </a:p>
        </p:txBody>
      </p:sp>
      <p:sp>
        <p:nvSpPr>
          <p:cNvPr id="9" name="Content Placeholder 2"/>
          <p:cNvSpPr txBox="1">
            <a:spLocks/>
          </p:cNvSpPr>
          <p:nvPr/>
        </p:nvSpPr>
        <p:spPr bwMode="auto">
          <a:xfrm>
            <a:off x="2867439" y="4119493"/>
            <a:ext cx="5562600" cy="828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solidFill>
                  <a:srgbClr val="FF0000"/>
                </a:solidFill>
              </a:rPr>
              <a:t>Job Rejection Rate </a:t>
            </a:r>
            <a:r>
              <a:rPr lang="en-US" sz="2400" b="1" dirty="0" smtClean="0"/>
              <a:t>if you include a Photo on your resume </a:t>
            </a:r>
            <a:r>
              <a:rPr lang="en-US" sz="1000" dirty="0"/>
              <a:t>http://</a:t>
            </a:r>
            <a:r>
              <a:rPr lang="en-US" sz="1000" dirty="0" smtClean="0"/>
              <a:t>blog.employmentguide.com</a:t>
            </a:r>
            <a:endParaRPr lang="en-US" sz="2400" dirty="0"/>
          </a:p>
          <a:p>
            <a:pPr marL="0" indent="0">
              <a:buFont typeface="Arial" charset="0"/>
              <a:buNone/>
            </a:pPr>
            <a:endParaRPr lang="en-US" sz="2400" b="1" dirty="0"/>
          </a:p>
        </p:txBody>
      </p:sp>
      <p:sp>
        <p:nvSpPr>
          <p:cNvPr id="15" name="Rounded Rectangle 14"/>
          <p:cNvSpPr/>
          <p:nvPr/>
        </p:nvSpPr>
        <p:spPr>
          <a:xfrm>
            <a:off x="112575" y="4153452"/>
            <a:ext cx="2667000" cy="1193800"/>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smtClean="0">
                <a:solidFill>
                  <a:schemeClr val="tx1"/>
                </a:solidFill>
                <a:latin typeface="Century Gothic" panose="020B0502020202020204" pitchFamily="34" charset="0"/>
              </a:rPr>
              <a:t>88%</a:t>
            </a:r>
            <a:endParaRPr lang="en-US" sz="8000" b="1" dirty="0">
              <a:solidFill>
                <a:schemeClr val="tx1"/>
              </a:solidFill>
              <a:latin typeface="Century Gothic" panose="020B0502020202020204" pitchFamily="34" charset="0"/>
            </a:endParaRPr>
          </a:p>
        </p:txBody>
      </p:sp>
      <p:sp>
        <p:nvSpPr>
          <p:cNvPr id="3" name="Rectangle 2"/>
          <p:cNvSpPr/>
          <p:nvPr/>
        </p:nvSpPr>
        <p:spPr>
          <a:xfrm>
            <a:off x="2973456" y="2631759"/>
            <a:ext cx="5865744" cy="1569660"/>
          </a:xfrm>
          <a:prstGeom prst="rect">
            <a:avLst/>
          </a:prstGeom>
        </p:spPr>
        <p:txBody>
          <a:bodyPr wrap="square">
            <a:spAutoFit/>
          </a:bodyPr>
          <a:lstStyle/>
          <a:p>
            <a:r>
              <a:rPr lang="en-US" sz="2400" b="1" dirty="0" smtClean="0"/>
              <a:t>Of Employers indicate your resume</a:t>
            </a:r>
            <a:r>
              <a:rPr lang="en-US" sz="2400" b="1" dirty="0" smtClean="0">
                <a:solidFill>
                  <a:srgbClr val="FF0000"/>
                </a:solidFill>
              </a:rPr>
              <a:t> should be 1 page </a:t>
            </a:r>
            <a:r>
              <a:rPr lang="en-US" sz="2400" b="1" dirty="0" smtClean="0">
                <a:solidFill>
                  <a:srgbClr val="E62529"/>
                </a:solidFill>
              </a:rPr>
              <a:t>if you have less than 5 years</a:t>
            </a:r>
            <a:r>
              <a:rPr lang="en-US" sz="2400" b="1" dirty="0" smtClean="0"/>
              <a:t> of experience</a:t>
            </a:r>
            <a:r>
              <a:rPr lang="en-US" sz="2400" b="1" dirty="0" smtClean="0">
                <a:solidFill>
                  <a:srgbClr val="FF0000"/>
                </a:solidFill>
              </a:rPr>
              <a:t>. </a:t>
            </a:r>
            <a:r>
              <a:rPr lang="en-US" sz="900" dirty="0"/>
              <a:t>http://theundercoverrecruiter.com/infographic-recruiters-spend-5-7-seconds-reading-your-cv/</a:t>
            </a:r>
          </a:p>
          <a:p>
            <a:endParaRPr lang="en-US" sz="2400" b="1" dirty="0"/>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962400" y="4849882"/>
            <a:ext cx="9906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165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722490"/>
          </a:xfrm>
        </p:spPr>
        <p:txBody>
          <a:bodyPr/>
          <a:lstStyle/>
          <a:p>
            <a:r>
              <a:rPr lang="en-US" dirty="0" smtClean="0"/>
              <a:t>The First 6 Seconds: </a:t>
            </a:r>
            <a:br>
              <a:rPr lang="en-US" dirty="0" smtClean="0"/>
            </a:br>
            <a:r>
              <a:rPr lang="en-US" dirty="0" smtClean="0"/>
              <a:t>What Does the Employer Read?</a:t>
            </a:r>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5</a:t>
            </a:fld>
            <a:endParaRPr lang="en-US"/>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799" y="1524000"/>
            <a:ext cx="6672351" cy="4487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553200" y="152398"/>
            <a:ext cx="2371903" cy="1223963"/>
          </a:xfrm>
          <a:prstGeom prst="rect">
            <a:avLst/>
          </a:prstGeom>
          <a:noFill/>
          <a:ln w="9525">
            <a:noFill/>
            <a:miter lim="800000"/>
            <a:headEnd/>
            <a:tailEnd/>
          </a:ln>
        </p:spPr>
      </p:pic>
    </p:spTree>
    <p:extLst>
      <p:ext uri="{BB962C8B-B14F-4D97-AF65-F5344CB8AC3E}">
        <p14:creationId xmlns:p14="http://schemas.microsoft.com/office/powerpoint/2010/main" val="38077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Not On an American Resume? </a:t>
            </a:r>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6</a:t>
            </a:fld>
            <a:endParaRPr lang="en-US"/>
          </a:p>
        </p:txBody>
      </p:sp>
      <p:sp>
        <p:nvSpPr>
          <p:cNvPr id="3" name="Rectangle 2"/>
          <p:cNvSpPr/>
          <p:nvPr/>
        </p:nvSpPr>
        <p:spPr>
          <a:xfrm>
            <a:off x="533400" y="1295400"/>
            <a:ext cx="7543800" cy="4016484"/>
          </a:xfrm>
          <a:prstGeom prst="rect">
            <a:avLst/>
          </a:prstGeom>
        </p:spPr>
        <p:txBody>
          <a:bodyPr wrap="square">
            <a:spAutoFit/>
          </a:bodyPr>
          <a:lstStyle/>
          <a:p>
            <a:pPr lvl="0">
              <a:spcBef>
                <a:spcPct val="50000"/>
              </a:spcBef>
              <a:buFont typeface="Wingdings" pitchFamily="4" charset="2"/>
              <a:buChar char="§"/>
            </a:pPr>
            <a:r>
              <a:rPr lang="en-US" altLang="en-US" sz="3000" dirty="0" smtClean="0">
                <a:solidFill>
                  <a:prstClr val="black"/>
                </a:solidFill>
              </a:rPr>
              <a:t>Gender</a:t>
            </a:r>
            <a:endParaRPr lang="en-US" altLang="en-US" sz="3000" dirty="0">
              <a:solidFill>
                <a:prstClr val="black"/>
              </a:solidFill>
            </a:endParaRPr>
          </a:p>
          <a:p>
            <a:pPr lvl="0">
              <a:spcBef>
                <a:spcPct val="50000"/>
              </a:spcBef>
              <a:buFont typeface="Wingdings" pitchFamily="4" charset="2"/>
              <a:buChar char="§"/>
            </a:pPr>
            <a:r>
              <a:rPr lang="en-US" altLang="en-US" sz="3000" dirty="0">
                <a:solidFill>
                  <a:prstClr val="black"/>
                </a:solidFill>
              </a:rPr>
              <a:t> Birthdate</a:t>
            </a:r>
          </a:p>
          <a:p>
            <a:pPr lvl="0">
              <a:spcBef>
                <a:spcPct val="50000"/>
              </a:spcBef>
              <a:buFont typeface="Wingdings" pitchFamily="4" charset="2"/>
              <a:buChar char="§"/>
            </a:pPr>
            <a:r>
              <a:rPr lang="en-US" altLang="en-US" sz="3000" dirty="0">
                <a:solidFill>
                  <a:prstClr val="black"/>
                </a:solidFill>
              </a:rPr>
              <a:t> Family’s occupation</a:t>
            </a:r>
          </a:p>
          <a:p>
            <a:pPr lvl="0">
              <a:spcBef>
                <a:spcPct val="50000"/>
              </a:spcBef>
              <a:buFont typeface="Wingdings" pitchFamily="4" charset="2"/>
              <a:buChar char="§"/>
            </a:pPr>
            <a:r>
              <a:rPr lang="en-US" altLang="en-US" sz="3000" dirty="0">
                <a:solidFill>
                  <a:prstClr val="black"/>
                </a:solidFill>
              </a:rPr>
              <a:t> Marital Status</a:t>
            </a:r>
          </a:p>
          <a:p>
            <a:pPr lvl="0">
              <a:spcBef>
                <a:spcPct val="50000"/>
              </a:spcBef>
              <a:buFont typeface="Wingdings" pitchFamily="4" charset="2"/>
              <a:buChar char="§"/>
            </a:pPr>
            <a:r>
              <a:rPr lang="en-US" altLang="en-US" sz="3000" dirty="0">
                <a:solidFill>
                  <a:prstClr val="black"/>
                </a:solidFill>
              </a:rPr>
              <a:t> Citizenship/Ethnicity</a:t>
            </a:r>
          </a:p>
          <a:p>
            <a:pPr lvl="0">
              <a:spcBef>
                <a:spcPct val="50000"/>
              </a:spcBef>
              <a:buFont typeface="Wingdings" pitchFamily="4" charset="2"/>
              <a:buChar char="§"/>
            </a:pPr>
            <a:r>
              <a:rPr lang="en-US" altLang="en-US" sz="3000" dirty="0">
                <a:solidFill>
                  <a:prstClr val="black"/>
                </a:solidFill>
              </a:rPr>
              <a:t> No Graphics, Grids, Tables, or Templates…</a:t>
            </a:r>
          </a:p>
        </p:txBody>
      </p:sp>
    </p:spTree>
    <p:extLst>
      <p:ext uri="{BB962C8B-B14F-4D97-AF65-F5344CB8AC3E}">
        <p14:creationId xmlns:p14="http://schemas.microsoft.com/office/powerpoint/2010/main" val="167441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mall talk 1.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523922"/>
            <a:ext cx="5638800" cy="4585611"/>
          </a:xfrm>
          <a:prstGeom prst="rect">
            <a:avLst/>
          </a:prstGeom>
          <a:ln w="38100" cmpd="sng">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0"/>
            <a:ext cx="8305800" cy="1361784"/>
          </a:xfrm>
        </p:spPr>
        <p:txBody>
          <a:bodyPr/>
          <a:lstStyle/>
          <a:p>
            <a:r>
              <a:rPr lang="en-US" dirty="0" smtClean="0"/>
              <a:t/>
            </a:r>
            <a:br>
              <a:rPr lang="en-US" dirty="0" smtClean="0"/>
            </a:br>
            <a:r>
              <a:rPr lang="en-US" dirty="0" smtClean="0"/>
              <a:t>You have more experience than you think………</a:t>
            </a:r>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7</a:t>
            </a:fld>
            <a:endParaRPr lang="en-US" dirty="0"/>
          </a:p>
        </p:txBody>
      </p:sp>
      <p:sp>
        <p:nvSpPr>
          <p:cNvPr id="6" name="Rectangle 5"/>
          <p:cNvSpPr/>
          <p:nvPr/>
        </p:nvSpPr>
        <p:spPr>
          <a:xfrm>
            <a:off x="4114800" y="6453348"/>
            <a:ext cx="3657600" cy="230832"/>
          </a:xfrm>
          <a:prstGeom prst="rect">
            <a:avLst/>
          </a:prstGeom>
        </p:spPr>
        <p:txBody>
          <a:bodyPr wrap="square">
            <a:spAutoFit/>
          </a:bodyPr>
          <a:lstStyle/>
          <a:p>
            <a:r>
              <a:rPr lang="en-US" sz="900" dirty="0"/>
              <a:t>http://www.englishwithimpact.com/small-talk-work-conversation/</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361784"/>
            <a:ext cx="3608387" cy="4976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ounded Rectangle 8"/>
          <p:cNvSpPr/>
          <p:nvPr/>
        </p:nvSpPr>
        <p:spPr>
          <a:xfrm>
            <a:off x="5541076" y="4307811"/>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rPr>
              <a:t>Shadowing/Observing at a Company</a:t>
            </a:r>
            <a:endParaRPr lang="en-US" sz="2200" b="1" dirty="0">
              <a:solidFill>
                <a:prstClr val="white"/>
              </a:solidFill>
            </a:endParaRPr>
          </a:p>
        </p:txBody>
      </p:sp>
      <p:sp>
        <p:nvSpPr>
          <p:cNvPr id="10" name="Rounded Rectangle 9"/>
          <p:cNvSpPr/>
          <p:nvPr/>
        </p:nvSpPr>
        <p:spPr>
          <a:xfrm>
            <a:off x="5547702" y="1457738"/>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rPr>
              <a:t>Professional Experience</a:t>
            </a:r>
            <a:endParaRPr lang="en-US" sz="2200" b="1" dirty="0">
              <a:solidFill>
                <a:prstClr val="white"/>
              </a:solidFill>
            </a:endParaRPr>
          </a:p>
        </p:txBody>
      </p:sp>
      <p:sp>
        <p:nvSpPr>
          <p:cNvPr id="11" name="Rounded Rectangle 10"/>
          <p:cNvSpPr/>
          <p:nvPr/>
        </p:nvSpPr>
        <p:spPr>
          <a:xfrm>
            <a:off x="5537763" y="3317211"/>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rPr>
              <a:t>Consulting- </a:t>
            </a:r>
          </a:p>
          <a:p>
            <a:pPr algn="ctr"/>
            <a:r>
              <a:rPr lang="en-US" sz="2200" b="1" dirty="0" smtClean="0">
                <a:solidFill>
                  <a:prstClr val="white"/>
                </a:solidFill>
              </a:rPr>
              <a:t>Paid or Unpaid</a:t>
            </a:r>
            <a:endParaRPr lang="en-US" sz="2200" b="1" dirty="0">
              <a:solidFill>
                <a:prstClr val="white"/>
              </a:solidFill>
            </a:endParaRPr>
          </a:p>
        </p:txBody>
      </p:sp>
      <p:sp>
        <p:nvSpPr>
          <p:cNvPr id="13" name="Rounded Rectangle 12"/>
          <p:cNvSpPr/>
          <p:nvPr/>
        </p:nvSpPr>
        <p:spPr>
          <a:xfrm>
            <a:off x="5547702" y="2402811"/>
            <a:ext cx="2871224" cy="568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prstClr val="white"/>
                </a:solidFill>
              </a:rPr>
              <a:t>Co-op or Internships</a:t>
            </a:r>
            <a:endParaRPr lang="en-US" sz="2200" b="1" dirty="0">
              <a:solidFill>
                <a:prstClr val="white"/>
              </a:solidFill>
            </a:endParaRPr>
          </a:p>
        </p:txBody>
      </p:sp>
      <p:sp>
        <p:nvSpPr>
          <p:cNvPr id="12" name="Rounded Rectangle 11"/>
          <p:cNvSpPr/>
          <p:nvPr/>
        </p:nvSpPr>
        <p:spPr>
          <a:xfrm>
            <a:off x="5562600" y="5298411"/>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prstClr val="white"/>
                </a:solidFill>
              </a:rPr>
              <a:t>Volunteer Experiences</a:t>
            </a:r>
            <a:endParaRPr lang="en-US" sz="2200" b="1" dirty="0">
              <a:solidFill>
                <a:prstClr val="white"/>
              </a:solidFill>
            </a:endParaRPr>
          </a:p>
        </p:txBody>
      </p:sp>
    </p:spTree>
    <p:extLst>
      <p:ext uri="{BB962C8B-B14F-4D97-AF65-F5344CB8AC3E}">
        <p14:creationId xmlns:p14="http://schemas.microsoft.com/office/powerpoint/2010/main" val="4066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8988" y="1069590"/>
            <a:ext cx="6998212" cy="5056574"/>
          </a:xfrm>
        </p:spPr>
      </p:pic>
      <p:sp>
        <p:nvSpPr>
          <p:cNvPr id="2" name="Title 1"/>
          <p:cNvSpPr>
            <a:spLocks noGrp="1"/>
          </p:cNvSpPr>
          <p:nvPr>
            <p:ph type="title"/>
          </p:nvPr>
        </p:nvSpPr>
        <p:spPr>
          <a:xfrm>
            <a:off x="457200" y="228600"/>
            <a:ext cx="8229600" cy="722490"/>
          </a:xfrm>
        </p:spPr>
        <p:txBody>
          <a:bodyPr/>
          <a:lstStyle/>
          <a:p>
            <a:r>
              <a:rPr lang="en-US" sz="3200" dirty="0" smtClean="0"/>
              <a:t>You Can Also Include These Activities……..</a:t>
            </a:r>
            <a:endParaRPr lang="en-US" sz="3200"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8</a:t>
            </a:fld>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 y="1491691"/>
            <a:ext cx="3608387" cy="440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ounded Rectangle 5"/>
          <p:cNvSpPr/>
          <p:nvPr/>
        </p:nvSpPr>
        <p:spPr>
          <a:xfrm>
            <a:off x="1078988" y="2971371"/>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Volunteer Activities</a:t>
            </a:r>
            <a:endParaRPr lang="en-US" sz="2200" b="1" dirty="0">
              <a:solidFill>
                <a:schemeClr val="bg1"/>
              </a:solidFill>
            </a:endParaRPr>
          </a:p>
        </p:txBody>
      </p:sp>
      <p:sp>
        <p:nvSpPr>
          <p:cNvPr id="7" name="Rounded Rectangle 6"/>
          <p:cNvSpPr/>
          <p:nvPr/>
        </p:nvSpPr>
        <p:spPr>
          <a:xfrm>
            <a:off x="1078988" y="1951382"/>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Professional Association Activities</a:t>
            </a:r>
            <a:endParaRPr lang="en-US" sz="2200" b="1" dirty="0">
              <a:solidFill>
                <a:schemeClr val="bg1"/>
              </a:solidFill>
            </a:endParaRPr>
          </a:p>
        </p:txBody>
      </p:sp>
      <p:sp>
        <p:nvSpPr>
          <p:cNvPr id="8" name="Rounded Rectangle 7"/>
          <p:cNvSpPr/>
          <p:nvPr/>
        </p:nvSpPr>
        <p:spPr>
          <a:xfrm>
            <a:off x="1078988" y="3908063"/>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Academic Projects</a:t>
            </a:r>
            <a:endParaRPr lang="en-US" sz="2200" b="1" dirty="0">
              <a:solidFill>
                <a:schemeClr val="bg1"/>
              </a:solidFill>
            </a:endParaRPr>
          </a:p>
        </p:txBody>
      </p:sp>
      <p:sp>
        <p:nvSpPr>
          <p:cNvPr id="9" name="Rounded Rectangle 8"/>
          <p:cNvSpPr/>
          <p:nvPr/>
        </p:nvSpPr>
        <p:spPr>
          <a:xfrm>
            <a:off x="1078988" y="4839929"/>
            <a:ext cx="2871224" cy="721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Leadership Activities</a:t>
            </a:r>
            <a:endParaRPr lang="en-US" sz="2200" b="1" dirty="0">
              <a:solidFill>
                <a:schemeClr val="bg1"/>
              </a:solidFill>
            </a:endParaRPr>
          </a:p>
        </p:txBody>
      </p:sp>
      <p:sp>
        <p:nvSpPr>
          <p:cNvPr id="19" name="Rectangle 18"/>
          <p:cNvSpPr/>
          <p:nvPr/>
        </p:nvSpPr>
        <p:spPr>
          <a:xfrm>
            <a:off x="6858000" y="5674389"/>
            <a:ext cx="1066800" cy="246221"/>
          </a:xfrm>
          <a:prstGeom prst="rect">
            <a:avLst/>
          </a:prstGeom>
        </p:spPr>
        <p:txBody>
          <a:bodyPr wrap="square">
            <a:spAutoFit/>
          </a:bodyPr>
          <a:lstStyle/>
          <a:p>
            <a:r>
              <a:rPr lang="en-US" sz="1000" dirty="0" smtClean="0">
                <a:solidFill>
                  <a:schemeClr val="bg1">
                    <a:lumMod val="95000"/>
                  </a:schemeClr>
                </a:solidFill>
                <a:hlinkClick r:id="rId5"/>
              </a:rPr>
              <a:t>www.pixabay.com</a:t>
            </a:r>
            <a:r>
              <a:rPr lang="en-US" sz="1000" dirty="0" smtClean="0">
                <a:solidFill>
                  <a:schemeClr val="bg1">
                    <a:lumMod val="95000"/>
                  </a:schemeClr>
                </a:solidFill>
              </a:rPr>
              <a:t> </a:t>
            </a:r>
            <a:endParaRPr lang="en-US" sz="1000" dirty="0">
              <a:solidFill>
                <a:schemeClr val="bg1">
                  <a:lumMod val="95000"/>
                </a:schemeClr>
              </a:solidFill>
            </a:endParaRPr>
          </a:p>
        </p:txBody>
      </p:sp>
    </p:spTree>
    <p:extLst>
      <p:ext uri="{BB962C8B-B14F-4D97-AF65-F5344CB8AC3E}">
        <p14:creationId xmlns:p14="http://schemas.microsoft.com/office/powerpoint/2010/main" val="378583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305B7327-7276-2D43-8442-1995AE5B6E54}" type="slidenum">
              <a:rPr lang="en-US" smtClean="0"/>
              <a:pPr/>
              <a:t>9</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45744" t="2863" r="5746" b="4561"/>
          <a:stretch>
            <a:fillRect/>
          </a:stretch>
        </p:blipFill>
        <p:spPr bwMode="auto">
          <a:xfrm>
            <a:off x="240196" y="381000"/>
            <a:ext cx="8458199" cy="57439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5235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
</p:tagLst>
</file>

<file path=ppt/tags/tag2.xml><?xml version="1.0" encoding="utf-8"?>
<p:tagLst xmlns:a="http://schemas.openxmlformats.org/drawingml/2006/main" xmlns:r="http://schemas.openxmlformats.org/officeDocument/2006/relationships" xmlns:p="http://schemas.openxmlformats.org/presentationml/2006/main">
  <p:tag name="TIMING" val="|8.9"/>
</p:tagLst>
</file>

<file path=ppt/theme/theme1.xml><?xml version="1.0" encoding="utf-8"?>
<a:theme xmlns:a="http://schemas.openxmlformats.org/drawingml/2006/main" name="NUpowerpoint_style1">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E62529"/>
      </a:accent6>
      <a:hlink>
        <a:srgbClr val="56C7AA"/>
      </a:hlink>
      <a:folHlink>
        <a:srgbClr val="59A8D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13598E406D1C4F98CEBA17DC70CD4A" ma:contentTypeVersion="0" ma:contentTypeDescription="Create a new document." ma:contentTypeScope="" ma:versionID="9ecbdbe05905224478a9c78de8e5cb1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116DD03-CC3D-481A-961D-BECB909184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F0A5378-98C4-4108-A335-D0E57EEAE8C5}">
  <ds:schemaRefs>
    <ds:schemaRef ds:uri="http://schemas.microsoft.com/sharepoint/v3/contenttype/forms"/>
  </ds:schemaRefs>
</ds:datastoreItem>
</file>

<file path=customXml/itemProps3.xml><?xml version="1.0" encoding="utf-8"?>
<ds:datastoreItem xmlns:ds="http://schemas.openxmlformats.org/officeDocument/2006/customXml" ds:itemID="{517BDDF6-ED11-4C10-9DA3-ABAC49D4A82B}">
  <ds:schemaRefs>
    <ds:schemaRef ds:uri="http://purl.org/dc/elements/1.1/"/>
    <ds:schemaRef ds:uri="http://purl.org/dc/terms/"/>
    <ds:schemaRef ds:uri="http://schemas.microsoft.com/office/2006/metadata/properties"/>
    <ds:schemaRef ds:uri="http://purl.org/dc/dcmitype/"/>
    <ds:schemaRef ds:uri="http://schemas.microsoft.com/office/2006/documentManagement/type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Black .thmx</Template>
  <TotalTime>74421</TotalTime>
  <Words>2456</Words>
  <Application>Microsoft Office PowerPoint</Application>
  <PresentationFormat>On-screen Show (4:3)</PresentationFormat>
  <Paragraphs>302</Paragraphs>
  <Slides>26</Slides>
  <Notes>24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ＭＳ Ｐゴシック</vt:lpstr>
      <vt:lpstr>Arial</vt:lpstr>
      <vt:lpstr>Arial Narrow</vt:lpstr>
      <vt:lpstr>Berlin Sans FB</vt:lpstr>
      <vt:lpstr>Calibri</vt:lpstr>
      <vt:lpstr>Century Gothic</vt:lpstr>
      <vt:lpstr>Footlight MT Light</vt:lpstr>
      <vt:lpstr>Wingdings</vt:lpstr>
      <vt:lpstr>NUpowerpoint_style1</vt:lpstr>
      <vt:lpstr>Document</vt:lpstr>
      <vt:lpstr>PowerPoint Presentation</vt:lpstr>
      <vt:lpstr>DESCRIPTION:</vt:lpstr>
      <vt:lpstr>Learning Outcomes</vt:lpstr>
      <vt:lpstr>Resumes By The Numbers……</vt:lpstr>
      <vt:lpstr>The First 6 Seconds:  What Does the Employer Read?</vt:lpstr>
      <vt:lpstr>What’s Not On an American Resume? </vt:lpstr>
      <vt:lpstr> You have more experience than you think………</vt:lpstr>
      <vt:lpstr>You Can Also Include These Activities……..</vt:lpstr>
      <vt:lpstr>PowerPoint Presentation</vt:lpstr>
      <vt:lpstr>International Student Resources Available via Career Development </vt:lpstr>
      <vt:lpstr>International Student Resources Available via Global Student Success</vt:lpstr>
      <vt:lpstr>Questions? Contact Career Development</vt:lpstr>
      <vt:lpstr>DO not record past this point, supplmental resources </vt:lpstr>
      <vt:lpstr>Supplemental Resources</vt:lpstr>
      <vt:lpstr>ACTION STEPS</vt:lpstr>
      <vt:lpstr>Resume Writing: Action Verbs</vt:lpstr>
      <vt:lpstr>Samples: Contact Information</vt:lpstr>
      <vt:lpstr>Samples: Education</vt:lpstr>
      <vt:lpstr>More Samples: Education</vt:lpstr>
      <vt:lpstr>Sample: EXPERIENCE</vt:lpstr>
      <vt:lpstr>Before &amp; After: Experience</vt:lpstr>
      <vt:lpstr>More Samples: Experience</vt:lpstr>
      <vt:lpstr>Sample: Academic Projects</vt:lpstr>
      <vt:lpstr>PowerPoint Presentation</vt:lpstr>
      <vt:lpstr>Entry Level Resume Sample</vt:lpstr>
      <vt:lpstr>Experienced Sample</vt:lpstr>
    </vt:vector>
  </TitlesOfParts>
  <Company>Northeastern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do.fitzpatrick</dc:creator>
  <cp:lastModifiedBy>Collet, Becky</cp:lastModifiedBy>
  <cp:revision>2565</cp:revision>
  <cp:lastPrinted>2015-07-07T15:31:14Z</cp:lastPrinted>
  <dcterms:created xsi:type="dcterms:W3CDTF">2009-05-19T14:58:51Z</dcterms:created>
  <dcterms:modified xsi:type="dcterms:W3CDTF">2018-12-05T20:09:09Z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0x0101003013598E406D1C4F98CEBA17DC70CD4A</vt:lpwstr>
  </property>
</Properties>
</file>