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40"/>
  </p:notesMasterIdLst>
  <p:handoutMasterIdLst>
    <p:handoutMasterId r:id="rId41"/>
  </p:handoutMasterIdLst>
  <p:sldIdLst>
    <p:sldId id="2612" r:id="rId5"/>
    <p:sldId id="2615" r:id="rId6"/>
    <p:sldId id="2616" r:id="rId7"/>
    <p:sldId id="2619" r:id="rId8"/>
    <p:sldId id="2622" r:id="rId9"/>
    <p:sldId id="2623" r:id="rId10"/>
    <p:sldId id="2624" r:id="rId11"/>
    <p:sldId id="2625" r:id="rId12"/>
    <p:sldId id="2626" r:id="rId13"/>
    <p:sldId id="2627" r:id="rId14"/>
    <p:sldId id="2628" r:id="rId15"/>
    <p:sldId id="2629" r:id="rId16"/>
    <p:sldId id="2630" r:id="rId17"/>
    <p:sldId id="2631" r:id="rId18"/>
    <p:sldId id="2632" r:id="rId19"/>
    <p:sldId id="2633" r:id="rId20"/>
    <p:sldId id="2605" r:id="rId21"/>
    <p:sldId id="2635" r:id="rId22"/>
    <p:sldId id="2606" r:id="rId23"/>
    <p:sldId id="2637" r:id="rId24"/>
    <p:sldId id="2638" r:id="rId25"/>
    <p:sldId id="2621" r:id="rId26"/>
    <p:sldId id="2653" r:id="rId27"/>
    <p:sldId id="2640" r:id="rId28"/>
    <p:sldId id="2603" r:id="rId29"/>
    <p:sldId id="2647" r:id="rId30"/>
    <p:sldId id="2652" r:id="rId31"/>
    <p:sldId id="2643" r:id="rId32"/>
    <p:sldId id="2649" r:id="rId33"/>
    <p:sldId id="2650" r:id="rId34"/>
    <p:sldId id="2644" r:id="rId35"/>
    <p:sldId id="2651" r:id="rId36"/>
    <p:sldId id="2618" r:id="rId37"/>
    <p:sldId id="2620" r:id="rId38"/>
    <p:sldId id="264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B8C2"/>
    <a:srgbClr val="D41A2B"/>
    <a:srgbClr val="5DAAB0"/>
    <a:srgbClr val="3B7579"/>
    <a:srgbClr val="AAD3D6"/>
    <a:srgbClr val="418287"/>
    <a:srgbClr val="DFE3E9"/>
    <a:srgbClr val="1F1F26"/>
    <a:srgbClr val="D6DBE2"/>
    <a:srgbClr val="CCD2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2FEC21-786F-4536-BC0C-3C63D75C184B}" v="1" dt="2020-09-16T22:45:22.859"/>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0" autoAdjust="0"/>
    <p:restoredTop sz="73648" autoAdjust="0"/>
  </p:normalViewPr>
  <p:slideViewPr>
    <p:cSldViewPr snapToGrid="0" snapToObjects="1" showGuides="1">
      <p:cViewPr varScale="1">
        <p:scale>
          <a:sx n="46" d="100"/>
          <a:sy n="46" d="100"/>
        </p:scale>
        <p:origin x="1256" y="32"/>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B2D2C8-1516-4CA0-ADE1-4CD43AB96ACE}"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D28BC1AE-5834-494F-BC2B-C7BFB136F121}">
      <dgm:prSet custT="1"/>
      <dgm:spPr/>
      <dgm:t>
        <a:bodyPr/>
        <a:lstStyle/>
        <a:p>
          <a:r>
            <a:rPr lang="en-US" sz="2000" dirty="0">
              <a:latin typeface="Lato Light" panose="020F0302020204030203" pitchFamily="34" charset="0"/>
            </a:rPr>
            <a:t>Carefully read job descriptions to see if you can meet qualifications</a:t>
          </a:r>
        </a:p>
      </dgm:t>
    </dgm:pt>
    <dgm:pt modelId="{850EBFCC-ACB0-4405-B393-876FA4C2ABBD}" type="parTrans" cxnId="{AE8CEB5C-5726-4520-854A-E7B56C581AF7}">
      <dgm:prSet/>
      <dgm:spPr/>
      <dgm:t>
        <a:bodyPr/>
        <a:lstStyle/>
        <a:p>
          <a:endParaRPr lang="en-US"/>
        </a:p>
      </dgm:t>
    </dgm:pt>
    <dgm:pt modelId="{148B1193-54A5-4EA8-AF3F-62F29221D22D}" type="sibTrans" cxnId="{AE8CEB5C-5726-4520-854A-E7B56C581AF7}">
      <dgm:prSet/>
      <dgm:spPr/>
      <dgm:t>
        <a:bodyPr/>
        <a:lstStyle/>
        <a:p>
          <a:endParaRPr lang="en-US"/>
        </a:p>
      </dgm:t>
    </dgm:pt>
    <dgm:pt modelId="{EC6BADB4-F72F-4440-9F6A-F5C38E8C3A47}">
      <dgm:prSet custT="1"/>
      <dgm:spPr/>
      <dgm:t>
        <a:bodyPr/>
        <a:lstStyle/>
        <a:p>
          <a:r>
            <a:rPr lang="en-US" sz="2000" dirty="0">
              <a:latin typeface="Lato Light" panose="020F0302020204030203" pitchFamily="34" charset="0"/>
            </a:rPr>
            <a:t>Use industry terms and buzz-words </a:t>
          </a:r>
        </a:p>
      </dgm:t>
    </dgm:pt>
    <dgm:pt modelId="{AA2976AD-71DF-4579-B349-8DEBE43A2B8C}" type="parTrans" cxnId="{554BE50B-1B77-41BE-8EFA-F7BBA519451C}">
      <dgm:prSet/>
      <dgm:spPr/>
      <dgm:t>
        <a:bodyPr/>
        <a:lstStyle/>
        <a:p>
          <a:endParaRPr lang="en-US"/>
        </a:p>
      </dgm:t>
    </dgm:pt>
    <dgm:pt modelId="{603FF51C-0581-4DA8-9C94-A31B93848CEA}" type="sibTrans" cxnId="{554BE50B-1B77-41BE-8EFA-F7BBA519451C}">
      <dgm:prSet/>
      <dgm:spPr/>
      <dgm:t>
        <a:bodyPr/>
        <a:lstStyle/>
        <a:p>
          <a:endParaRPr lang="en-US"/>
        </a:p>
      </dgm:t>
    </dgm:pt>
    <dgm:pt modelId="{0A819228-2CEE-470A-AA53-ADD95FA382FF}">
      <dgm:prSet custT="1"/>
      <dgm:spPr/>
      <dgm:t>
        <a:bodyPr/>
        <a:lstStyle/>
        <a:p>
          <a:r>
            <a:rPr lang="en-US" sz="2000" dirty="0">
              <a:latin typeface="Lato Light" panose="020F0302020204030203" pitchFamily="34" charset="0"/>
            </a:rPr>
            <a:t>Identify your skills and accomplishments</a:t>
          </a:r>
        </a:p>
      </dgm:t>
    </dgm:pt>
    <dgm:pt modelId="{B18A6927-A83C-4569-928A-F53C4F949F7C}" type="parTrans" cxnId="{A29A3A05-CC25-41D1-B712-012ADC7271E7}">
      <dgm:prSet/>
      <dgm:spPr/>
      <dgm:t>
        <a:bodyPr/>
        <a:lstStyle/>
        <a:p>
          <a:endParaRPr lang="en-US"/>
        </a:p>
      </dgm:t>
    </dgm:pt>
    <dgm:pt modelId="{941CD972-F07C-4748-842F-383213970EF3}" type="sibTrans" cxnId="{A29A3A05-CC25-41D1-B712-012ADC7271E7}">
      <dgm:prSet/>
      <dgm:spPr/>
      <dgm:t>
        <a:bodyPr/>
        <a:lstStyle/>
        <a:p>
          <a:endParaRPr lang="en-US"/>
        </a:p>
      </dgm:t>
    </dgm:pt>
    <dgm:pt modelId="{70C87F70-5EA1-4F03-93D4-15E36482212F}">
      <dgm:prSet custT="1"/>
      <dgm:spPr/>
      <dgm:t>
        <a:bodyPr/>
        <a:lstStyle/>
        <a:p>
          <a:r>
            <a:rPr lang="en-US" sz="2000" dirty="0">
              <a:latin typeface="Lato Light" panose="020F0302020204030203" pitchFamily="34" charset="0"/>
            </a:rPr>
            <a:t>Research the company to see if interest/value aligns </a:t>
          </a:r>
        </a:p>
      </dgm:t>
    </dgm:pt>
    <dgm:pt modelId="{26EA1AC6-D826-4010-AFC2-184928567007}" type="parTrans" cxnId="{221C2CC8-8422-4223-98FD-068D73A5D76B}">
      <dgm:prSet/>
      <dgm:spPr/>
      <dgm:t>
        <a:bodyPr/>
        <a:lstStyle/>
        <a:p>
          <a:endParaRPr lang="en-US"/>
        </a:p>
      </dgm:t>
    </dgm:pt>
    <dgm:pt modelId="{1C8CB9BF-C788-48B8-85AB-C5BA0D822AEF}" type="sibTrans" cxnId="{221C2CC8-8422-4223-98FD-068D73A5D76B}">
      <dgm:prSet/>
      <dgm:spPr/>
      <dgm:t>
        <a:bodyPr/>
        <a:lstStyle/>
        <a:p>
          <a:endParaRPr lang="en-US"/>
        </a:p>
      </dgm:t>
    </dgm:pt>
    <dgm:pt modelId="{2B666F07-4BE0-4850-8997-359E0087B084}">
      <dgm:prSet custT="1"/>
      <dgm:spPr/>
      <dgm:t>
        <a:bodyPr/>
        <a:lstStyle/>
        <a:p>
          <a:r>
            <a:rPr lang="en-US" sz="2000" dirty="0">
              <a:latin typeface="Lato Light" panose="020F0302020204030203" pitchFamily="34" charset="0"/>
            </a:rPr>
            <a:t>Leverage your network</a:t>
          </a:r>
        </a:p>
      </dgm:t>
    </dgm:pt>
    <dgm:pt modelId="{E36A4643-0554-4A6F-B259-5F8B897950DF}" type="parTrans" cxnId="{DC970847-D9BC-4CEE-8E62-296F0C5C281F}">
      <dgm:prSet/>
      <dgm:spPr/>
      <dgm:t>
        <a:bodyPr/>
        <a:lstStyle/>
        <a:p>
          <a:endParaRPr lang="en-US"/>
        </a:p>
      </dgm:t>
    </dgm:pt>
    <dgm:pt modelId="{5ECFD70B-D5CF-4EBB-B17F-F84B47F0C310}" type="sibTrans" cxnId="{DC970847-D9BC-4CEE-8E62-296F0C5C281F}">
      <dgm:prSet/>
      <dgm:spPr/>
      <dgm:t>
        <a:bodyPr/>
        <a:lstStyle/>
        <a:p>
          <a:endParaRPr lang="en-US"/>
        </a:p>
      </dgm:t>
    </dgm:pt>
    <dgm:pt modelId="{608C8731-6EA4-434C-A47E-3B13902D6567}" type="pres">
      <dgm:prSet presAssocID="{A1B2D2C8-1516-4CA0-ADE1-4CD43AB96ACE}" presName="root" presStyleCnt="0">
        <dgm:presLayoutVars>
          <dgm:dir/>
          <dgm:resizeHandles val="exact"/>
        </dgm:presLayoutVars>
      </dgm:prSet>
      <dgm:spPr/>
    </dgm:pt>
    <dgm:pt modelId="{63D5D0AA-C29A-4B57-B803-20C3A756957D}" type="pres">
      <dgm:prSet presAssocID="{D28BC1AE-5834-494F-BC2B-C7BFB136F121}" presName="compNode" presStyleCnt="0"/>
      <dgm:spPr/>
    </dgm:pt>
    <dgm:pt modelId="{2A12EE46-197C-44BB-AD95-2A66204BC44F}" type="pres">
      <dgm:prSet presAssocID="{D28BC1AE-5834-494F-BC2B-C7BFB136F12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062C4756-3EB6-456D-8BE6-04E33F8BE293}" type="pres">
      <dgm:prSet presAssocID="{D28BC1AE-5834-494F-BC2B-C7BFB136F121}" presName="spaceRect" presStyleCnt="0"/>
      <dgm:spPr/>
    </dgm:pt>
    <dgm:pt modelId="{5F0E89A6-D668-40EF-BDDA-019E68EBCB22}" type="pres">
      <dgm:prSet presAssocID="{D28BC1AE-5834-494F-BC2B-C7BFB136F121}" presName="textRect" presStyleLbl="revTx" presStyleIdx="0" presStyleCnt="5">
        <dgm:presLayoutVars>
          <dgm:chMax val="1"/>
          <dgm:chPref val="1"/>
        </dgm:presLayoutVars>
      </dgm:prSet>
      <dgm:spPr/>
    </dgm:pt>
    <dgm:pt modelId="{68326824-B411-4085-8ADB-DEB6D6D50FB2}" type="pres">
      <dgm:prSet presAssocID="{148B1193-54A5-4EA8-AF3F-62F29221D22D}" presName="sibTrans" presStyleCnt="0"/>
      <dgm:spPr/>
    </dgm:pt>
    <dgm:pt modelId="{15F3A1D5-D816-409C-96DC-B0D5137F11AC}" type="pres">
      <dgm:prSet presAssocID="{EC6BADB4-F72F-4440-9F6A-F5C38E8C3A47}" presName="compNode" presStyleCnt="0"/>
      <dgm:spPr/>
    </dgm:pt>
    <dgm:pt modelId="{7344B716-FE19-4984-A46C-61FB59DE3CB7}" type="pres">
      <dgm:prSet presAssocID="{EC6BADB4-F72F-4440-9F6A-F5C38E8C3A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btitles"/>
        </a:ext>
      </dgm:extLst>
    </dgm:pt>
    <dgm:pt modelId="{2CF3C085-B366-4284-8799-3A4303E66B02}" type="pres">
      <dgm:prSet presAssocID="{EC6BADB4-F72F-4440-9F6A-F5C38E8C3A47}" presName="spaceRect" presStyleCnt="0"/>
      <dgm:spPr/>
    </dgm:pt>
    <dgm:pt modelId="{342ACF3F-C437-43E2-B9F3-4349CCD542A6}" type="pres">
      <dgm:prSet presAssocID="{EC6BADB4-F72F-4440-9F6A-F5C38E8C3A47}" presName="textRect" presStyleLbl="revTx" presStyleIdx="1" presStyleCnt="5">
        <dgm:presLayoutVars>
          <dgm:chMax val="1"/>
          <dgm:chPref val="1"/>
        </dgm:presLayoutVars>
      </dgm:prSet>
      <dgm:spPr/>
    </dgm:pt>
    <dgm:pt modelId="{412D336F-0867-42B7-833E-EBE22282403F}" type="pres">
      <dgm:prSet presAssocID="{603FF51C-0581-4DA8-9C94-A31B93848CEA}" presName="sibTrans" presStyleCnt="0"/>
      <dgm:spPr/>
    </dgm:pt>
    <dgm:pt modelId="{C4583987-B015-415A-A115-25FAC3B810F2}" type="pres">
      <dgm:prSet presAssocID="{0A819228-2CEE-470A-AA53-ADD95FA382FF}" presName="compNode" presStyleCnt="0"/>
      <dgm:spPr/>
    </dgm:pt>
    <dgm:pt modelId="{C4795C2E-6B49-4D1B-B576-A76462515025}" type="pres">
      <dgm:prSet presAssocID="{0A819228-2CEE-470A-AA53-ADD95FA382F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10A5EF04-51BE-4219-B172-FE5FE9121240}" type="pres">
      <dgm:prSet presAssocID="{0A819228-2CEE-470A-AA53-ADD95FA382FF}" presName="spaceRect" presStyleCnt="0"/>
      <dgm:spPr/>
    </dgm:pt>
    <dgm:pt modelId="{43CF9360-3837-427B-9D8E-5DDA9F82C71F}" type="pres">
      <dgm:prSet presAssocID="{0A819228-2CEE-470A-AA53-ADD95FA382FF}" presName="textRect" presStyleLbl="revTx" presStyleIdx="2" presStyleCnt="5">
        <dgm:presLayoutVars>
          <dgm:chMax val="1"/>
          <dgm:chPref val="1"/>
        </dgm:presLayoutVars>
      </dgm:prSet>
      <dgm:spPr/>
    </dgm:pt>
    <dgm:pt modelId="{7AF137CF-04A7-4304-A8F0-CB529AF2728B}" type="pres">
      <dgm:prSet presAssocID="{941CD972-F07C-4748-842F-383213970EF3}" presName="sibTrans" presStyleCnt="0"/>
      <dgm:spPr/>
    </dgm:pt>
    <dgm:pt modelId="{CB0BA8DF-E5C4-446C-9102-002DC8336745}" type="pres">
      <dgm:prSet presAssocID="{70C87F70-5EA1-4F03-93D4-15E36482212F}" presName="compNode" presStyleCnt="0"/>
      <dgm:spPr/>
    </dgm:pt>
    <dgm:pt modelId="{D21F5495-225D-4798-9ED9-DB948DE3E038}" type="pres">
      <dgm:prSet presAssocID="{70C87F70-5EA1-4F03-93D4-15E36482212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icroscope"/>
        </a:ext>
      </dgm:extLst>
    </dgm:pt>
    <dgm:pt modelId="{ECD07557-2D3D-417A-B7D5-3B50BC535417}" type="pres">
      <dgm:prSet presAssocID="{70C87F70-5EA1-4F03-93D4-15E36482212F}" presName="spaceRect" presStyleCnt="0"/>
      <dgm:spPr/>
    </dgm:pt>
    <dgm:pt modelId="{C1CB4A9D-7B8C-4981-96E5-8B4B9D3FE4E8}" type="pres">
      <dgm:prSet presAssocID="{70C87F70-5EA1-4F03-93D4-15E36482212F}" presName="textRect" presStyleLbl="revTx" presStyleIdx="3" presStyleCnt="5">
        <dgm:presLayoutVars>
          <dgm:chMax val="1"/>
          <dgm:chPref val="1"/>
        </dgm:presLayoutVars>
      </dgm:prSet>
      <dgm:spPr/>
    </dgm:pt>
    <dgm:pt modelId="{789D2A10-11C8-49CA-B3E6-54830C8699B4}" type="pres">
      <dgm:prSet presAssocID="{1C8CB9BF-C788-48B8-85AB-C5BA0D822AEF}" presName="sibTrans" presStyleCnt="0"/>
      <dgm:spPr/>
    </dgm:pt>
    <dgm:pt modelId="{00D6DC88-AF71-449B-88A7-C586037E0F87}" type="pres">
      <dgm:prSet presAssocID="{2B666F07-4BE0-4850-8997-359E0087B084}" presName="compNode" presStyleCnt="0"/>
      <dgm:spPr/>
    </dgm:pt>
    <dgm:pt modelId="{83AF66C9-4C99-423F-8B11-CD1726940A23}" type="pres">
      <dgm:prSet presAssocID="{2B666F07-4BE0-4850-8997-359E0087B08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Network"/>
        </a:ext>
      </dgm:extLst>
    </dgm:pt>
    <dgm:pt modelId="{8AFCB241-CF33-4495-96B6-7E29B4E47564}" type="pres">
      <dgm:prSet presAssocID="{2B666F07-4BE0-4850-8997-359E0087B084}" presName="spaceRect" presStyleCnt="0"/>
      <dgm:spPr/>
    </dgm:pt>
    <dgm:pt modelId="{FAEC99B6-D8C9-4A00-B8D8-1816FC79E78F}" type="pres">
      <dgm:prSet presAssocID="{2B666F07-4BE0-4850-8997-359E0087B084}" presName="textRect" presStyleLbl="revTx" presStyleIdx="4" presStyleCnt="5">
        <dgm:presLayoutVars>
          <dgm:chMax val="1"/>
          <dgm:chPref val="1"/>
        </dgm:presLayoutVars>
      </dgm:prSet>
      <dgm:spPr/>
    </dgm:pt>
  </dgm:ptLst>
  <dgm:cxnLst>
    <dgm:cxn modelId="{A29A3A05-CC25-41D1-B712-012ADC7271E7}" srcId="{A1B2D2C8-1516-4CA0-ADE1-4CD43AB96ACE}" destId="{0A819228-2CEE-470A-AA53-ADD95FA382FF}" srcOrd="2" destOrd="0" parTransId="{B18A6927-A83C-4569-928A-F53C4F949F7C}" sibTransId="{941CD972-F07C-4748-842F-383213970EF3}"/>
    <dgm:cxn modelId="{554BE50B-1B77-41BE-8EFA-F7BBA519451C}" srcId="{A1B2D2C8-1516-4CA0-ADE1-4CD43AB96ACE}" destId="{EC6BADB4-F72F-4440-9F6A-F5C38E8C3A47}" srcOrd="1" destOrd="0" parTransId="{AA2976AD-71DF-4579-B349-8DEBE43A2B8C}" sibTransId="{603FF51C-0581-4DA8-9C94-A31B93848CEA}"/>
    <dgm:cxn modelId="{8E57D521-2F42-4851-BC5D-08DEC30C0CDA}" type="presOf" srcId="{EC6BADB4-F72F-4440-9F6A-F5C38E8C3A47}" destId="{342ACF3F-C437-43E2-B9F3-4349CCD542A6}" srcOrd="0" destOrd="0" presId="urn:microsoft.com/office/officeart/2018/2/layout/IconLabelList"/>
    <dgm:cxn modelId="{AE8CEB5C-5726-4520-854A-E7B56C581AF7}" srcId="{A1B2D2C8-1516-4CA0-ADE1-4CD43AB96ACE}" destId="{D28BC1AE-5834-494F-BC2B-C7BFB136F121}" srcOrd="0" destOrd="0" parTransId="{850EBFCC-ACB0-4405-B393-876FA4C2ABBD}" sibTransId="{148B1193-54A5-4EA8-AF3F-62F29221D22D}"/>
    <dgm:cxn modelId="{DC970847-D9BC-4CEE-8E62-296F0C5C281F}" srcId="{A1B2D2C8-1516-4CA0-ADE1-4CD43AB96ACE}" destId="{2B666F07-4BE0-4850-8997-359E0087B084}" srcOrd="4" destOrd="0" parTransId="{E36A4643-0554-4A6F-B259-5F8B897950DF}" sibTransId="{5ECFD70B-D5CF-4EBB-B17F-F84B47F0C310}"/>
    <dgm:cxn modelId="{F4C7A76C-6C28-4EBA-838D-CDB39C59C1C7}" type="presOf" srcId="{A1B2D2C8-1516-4CA0-ADE1-4CD43AB96ACE}" destId="{608C8731-6EA4-434C-A47E-3B13902D6567}" srcOrd="0" destOrd="0" presId="urn:microsoft.com/office/officeart/2018/2/layout/IconLabelList"/>
    <dgm:cxn modelId="{5BD3AD55-1B4E-4460-8F90-22E72F799E80}" type="presOf" srcId="{0A819228-2CEE-470A-AA53-ADD95FA382FF}" destId="{43CF9360-3837-427B-9D8E-5DDA9F82C71F}" srcOrd="0" destOrd="0" presId="urn:microsoft.com/office/officeart/2018/2/layout/IconLabelList"/>
    <dgm:cxn modelId="{499E2F89-1C05-46A1-AD03-99BE595E2108}" type="presOf" srcId="{70C87F70-5EA1-4F03-93D4-15E36482212F}" destId="{C1CB4A9D-7B8C-4981-96E5-8B4B9D3FE4E8}" srcOrd="0" destOrd="0" presId="urn:microsoft.com/office/officeart/2018/2/layout/IconLabelList"/>
    <dgm:cxn modelId="{399A0891-A270-4D74-AD8A-FFDFEA177436}" type="presOf" srcId="{D28BC1AE-5834-494F-BC2B-C7BFB136F121}" destId="{5F0E89A6-D668-40EF-BDDA-019E68EBCB22}" srcOrd="0" destOrd="0" presId="urn:microsoft.com/office/officeart/2018/2/layout/IconLabelList"/>
    <dgm:cxn modelId="{221C2CC8-8422-4223-98FD-068D73A5D76B}" srcId="{A1B2D2C8-1516-4CA0-ADE1-4CD43AB96ACE}" destId="{70C87F70-5EA1-4F03-93D4-15E36482212F}" srcOrd="3" destOrd="0" parTransId="{26EA1AC6-D826-4010-AFC2-184928567007}" sibTransId="{1C8CB9BF-C788-48B8-85AB-C5BA0D822AEF}"/>
    <dgm:cxn modelId="{7CFCCFFB-A9F6-400A-B237-E4D857BE5E5D}" type="presOf" srcId="{2B666F07-4BE0-4850-8997-359E0087B084}" destId="{FAEC99B6-D8C9-4A00-B8D8-1816FC79E78F}" srcOrd="0" destOrd="0" presId="urn:microsoft.com/office/officeart/2018/2/layout/IconLabelList"/>
    <dgm:cxn modelId="{8B867828-1F83-4C27-92A5-7FDA802DDD8C}" type="presParOf" srcId="{608C8731-6EA4-434C-A47E-3B13902D6567}" destId="{63D5D0AA-C29A-4B57-B803-20C3A756957D}" srcOrd="0" destOrd="0" presId="urn:microsoft.com/office/officeart/2018/2/layout/IconLabelList"/>
    <dgm:cxn modelId="{F18465A7-C340-49C0-95C0-F64FE987094C}" type="presParOf" srcId="{63D5D0AA-C29A-4B57-B803-20C3A756957D}" destId="{2A12EE46-197C-44BB-AD95-2A66204BC44F}" srcOrd="0" destOrd="0" presId="urn:microsoft.com/office/officeart/2018/2/layout/IconLabelList"/>
    <dgm:cxn modelId="{424BC40F-2237-4E19-AB57-88F5144B7C93}" type="presParOf" srcId="{63D5D0AA-C29A-4B57-B803-20C3A756957D}" destId="{062C4756-3EB6-456D-8BE6-04E33F8BE293}" srcOrd="1" destOrd="0" presId="urn:microsoft.com/office/officeart/2018/2/layout/IconLabelList"/>
    <dgm:cxn modelId="{83107C32-9D84-47F2-8877-697903A7E1A2}" type="presParOf" srcId="{63D5D0AA-C29A-4B57-B803-20C3A756957D}" destId="{5F0E89A6-D668-40EF-BDDA-019E68EBCB22}" srcOrd="2" destOrd="0" presId="urn:microsoft.com/office/officeart/2018/2/layout/IconLabelList"/>
    <dgm:cxn modelId="{F8D84A9C-30D5-41FF-885A-C10D60FABDDC}" type="presParOf" srcId="{608C8731-6EA4-434C-A47E-3B13902D6567}" destId="{68326824-B411-4085-8ADB-DEB6D6D50FB2}" srcOrd="1" destOrd="0" presId="urn:microsoft.com/office/officeart/2018/2/layout/IconLabelList"/>
    <dgm:cxn modelId="{A112A548-9210-443E-BDCD-F9CAE67059C2}" type="presParOf" srcId="{608C8731-6EA4-434C-A47E-3B13902D6567}" destId="{15F3A1D5-D816-409C-96DC-B0D5137F11AC}" srcOrd="2" destOrd="0" presId="urn:microsoft.com/office/officeart/2018/2/layout/IconLabelList"/>
    <dgm:cxn modelId="{78477208-B169-479D-B027-1C68CA19DC3F}" type="presParOf" srcId="{15F3A1D5-D816-409C-96DC-B0D5137F11AC}" destId="{7344B716-FE19-4984-A46C-61FB59DE3CB7}" srcOrd="0" destOrd="0" presId="urn:microsoft.com/office/officeart/2018/2/layout/IconLabelList"/>
    <dgm:cxn modelId="{A4888AEA-0550-4488-A6B0-620D867467F7}" type="presParOf" srcId="{15F3A1D5-D816-409C-96DC-B0D5137F11AC}" destId="{2CF3C085-B366-4284-8799-3A4303E66B02}" srcOrd="1" destOrd="0" presId="urn:microsoft.com/office/officeart/2018/2/layout/IconLabelList"/>
    <dgm:cxn modelId="{46EDFA12-820E-4576-84BE-F85929419E2D}" type="presParOf" srcId="{15F3A1D5-D816-409C-96DC-B0D5137F11AC}" destId="{342ACF3F-C437-43E2-B9F3-4349CCD542A6}" srcOrd="2" destOrd="0" presId="urn:microsoft.com/office/officeart/2018/2/layout/IconLabelList"/>
    <dgm:cxn modelId="{E3E8A01D-7970-4226-9A2C-C3809D79331E}" type="presParOf" srcId="{608C8731-6EA4-434C-A47E-3B13902D6567}" destId="{412D336F-0867-42B7-833E-EBE22282403F}" srcOrd="3" destOrd="0" presId="urn:microsoft.com/office/officeart/2018/2/layout/IconLabelList"/>
    <dgm:cxn modelId="{4B87FFE4-67E0-4A64-B083-043465C36DA9}" type="presParOf" srcId="{608C8731-6EA4-434C-A47E-3B13902D6567}" destId="{C4583987-B015-415A-A115-25FAC3B810F2}" srcOrd="4" destOrd="0" presId="urn:microsoft.com/office/officeart/2018/2/layout/IconLabelList"/>
    <dgm:cxn modelId="{E6F85908-0AE3-4D84-80C9-27BD6AE2E0ED}" type="presParOf" srcId="{C4583987-B015-415A-A115-25FAC3B810F2}" destId="{C4795C2E-6B49-4D1B-B576-A76462515025}" srcOrd="0" destOrd="0" presId="urn:microsoft.com/office/officeart/2018/2/layout/IconLabelList"/>
    <dgm:cxn modelId="{3ED38092-8054-4789-93C8-8B872A169E35}" type="presParOf" srcId="{C4583987-B015-415A-A115-25FAC3B810F2}" destId="{10A5EF04-51BE-4219-B172-FE5FE9121240}" srcOrd="1" destOrd="0" presId="urn:microsoft.com/office/officeart/2018/2/layout/IconLabelList"/>
    <dgm:cxn modelId="{01A59170-959B-4BEA-91AD-5F9E300A2180}" type="presParOf" srcId="{C4583987-B015-415A-A115-25FAC3B810F2}" destId="{43CF9360-3837-427B-9D8E-5DDA9F82C71F}" srcOrd="2" destOrd="0" presId="urn:microsoft.com/office/officeart/2018/2/layout/IconLabelList"/>
    <dgm:cxn modelId="{FC923C98-3DD8-4ECB-A164-10E98ECA57FF}" type="presParOf" srcId="{608C8731-6EA4-434C-A47E-3B13902D6567}" destId="{7AF137CF-04A7-4304-A8F0-CB529AF2728B}" srcOrd="5" destOrd="0" presId="urn:microsoft.com/office/officeart/2018/2/layout/IconLabelList"/>
    <dgm:cxn modelId="{A0B6830B-C883-4F09-A4CC-F5FFF1493106}" type="presParOf" srcId="{608C8731-6EA4-434C-A47E-3B13902D6567}" destId="{CB0BA8DF-E5C4-446C-9102-002DC8336745}" srcOrd="6" destOrd="0" presId="urn:microsoft.com/office/officeart/2018/2/layout/IconLabelList"/>
    <dgm:cxn modelId="{080259C3-8F29-4FCD-9E68-6B7974DB2F34}" type="presParOf" srcId="{CB0BA8DF-E5C4-446C-9102-002DC8336745}" destId="{D21F5495-225D-4798-9ED9-DB948DE3E038}" srcOrd="0" destOrd="0" presId="urn:microsoft.com/office/officeart/2018/2/layout/IconLabelList"/>
    <dgm:cxn modelId="{4B6ED5EC-6E31-4FE2-BA1A-DEA22D087D14}" type="presParOf" srcId="{CB0BA8DF-E5C4-446C-9102-002DC8336745}" destId="{ECD07557-2D3D-417A-B7D5-3B50BC535417}" srcOrd="1" destOrd="0" presId="urn:microsoft.com/office/officeart/2018/2/layout/IconLabelList"/>
    <dgm:cxn modelId="{7CEBF028-39A1-4F37-A5E6-E8FBB9F62CFE}" type="presParOf" srcId="{CB0BA8DF-E5C4-446C-9102-002DC8336745}" destId="{C1CB4A9D-7B8C-4981-96E5-8B4B9D3FE4E8}" srcOrd="2" destOrd="0" presId="urn:microsoft.com/office/officeart/2018/2/layout/IconLabelList"/>
    <dgm:cxn modelId="{02B909F3-81E6-4B06-BED3-6327C42520A8}" type="presParOf" srcId="{608C8731-6EA4-434C-A47E-3B13902D6567}" destId="{789D2A10-11C8-49CA-B3E6-54830C8699B4}" srcOrd="7" destOrd="0" presId="urn:microsoft.com/office/officeart/2018/2/layout/IconLabelList"/>
    <dgm:cxn modelId="{3B01A95C-1E85-4B8D-8CE1-45D2344138DC}" type="presParOf" srcId="{608C8731-6EA4-434C-A47E-3B13902D6567}" destId="{00D6DC88-AF71-449B-88A7-C586037E0F87}" srcOrd="8" destOrd="0" presId="urn:microsoft.com/office/officeart/2018/2/layout/IconLabelList"/>
    <dgm:cxn modelId="{54CC0A2A-838C-4854-9042-9CD604A70EAD}" type="presParOf" srcId="{00D6DC88-AF71-449B-88A7-C586037E0F87}" destId="{83AF66C9-4C99-423F-8B11-CD1726940A23}" srcOrd="0" destOrd="0" presId="urn:microsoft.com/office/officeart/2018/2/layout/IconLabelList"/>
    <dgm:cxn modelId="{C165C147-502E-4989-9E52-48B104F88BFC}" type="presParOf" srcId="{00D6DC88-AF71-449B-88A7-C586037E0F87}" destId="{8AFCB241-CF33-4495-96B6-7E29B4E47564}" srcOrd="1" destOrd="0" presId="urn:microsoft.com/office/officeart/2018/2/layout/IconLabelList"/>
    <dgm:cxn modelId="{F49EEA03-CBAE-4CBE-BB4F-8119400A54AC}" type="presParOf" srcId="{00D6DC88-AF71-449B-88A7-C586037E0F87}" destId="{FAEC99B6-D8C9-4A00-B8D8-1816FC79E78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2EE46-197C-44BB-AD95-2A66204BC44F}">
      <dsp:nvSpPr>
        <dsp:cNvPr id="0" name=""/>
        <dsp:cNvSpPr/>
      </dsp:nvSpPr>
      <dsp:spPr>
        <a:xfrm>
          <a:off x="724921" y="707167"/>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0E89A6-D668-40EF-BDDA-019E68EBCB22}">
      <dsp:nvSpPr>
        <dsp:cNvPr id="0" name=""/>
        <dsp:cNvSpPr/>
      </dsp:nvSpPr>
      <dsp:spPr>
        <a:xfrm>
          <a:off x="229921" y="1930337"/>
          <a:ext cx="180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latin typeface="Lato Light" panose="020F0302020204030203" pitchFamily="34" charset="0"/>
            </a:rPr>
            <a:t>Carefully read job descriptions to see if you can meet qualifications</a:t>
          </a:r>
        </a:p>
      </dsp:txBody>
      <dsp:txXfrm>
        <a:off x="229921" y="1930337"/>
        <a:ext cx="1800000" cy="1530000"/>
      </dsp:txXfrm>
    </dsp:sp>
    <dsp:sp modelId="{7344B716-FE19-4984-A46C-61FB59DE3CB7}">
      <dsp:nvSpPr>
        <dsp:cNvPr id="0" name=""/>
        <dsp:cNvSpPr/>
      </dsp:nvSpPr>
      <dsp:spPr>
        <a:xfrm>
          <a:off x="2839921" y="707167"/>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2ACF3F-C437-43E2-B9F3-4349CCD542A6}">
      <dsp:nvSpPr>
        <dsp:cNvPr id="0" name=""/>
        <dsp:cNvSpPr/>
      </dsp:nvSpPr>
      <dsp:spPr>
        <a:xfrm>
          <a:off x="2344921" y="1930337"/>
          <a:ext cx="180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latin typeface="Lato Light" panose="020F0302020204030203" pitchFamily="34" charset="0"/>
            </a:rPr>
            <a:t>Use industry terms and buzz-words </a:t>
          </a:r>
        </a:p>
      </dsp:txBody>
      <dsp:txXfrm>
        <a:off x="2344921" y="1930337"/>
        <a:ext cx="1800000" cy="1530000"/>
      </dsp:txXfrm>
    </dsp:sp>
    <dsp:sp modelId="{C4795C2E-6B49-4D1B-B576-A76462515025}">
      <dsp:nvSpPr>
        <dsp:cNvPr id="0" name=""/>
        <dsp:cNvSpPr/>
      </dsp:nvSpPr>
      <dsp:spPr>
        <a:xfrm>
          <a:off x="4954921" y="707167"/>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CF9360-3837-427B-9D8E-5DDA9F82C71F}">
      <dsp:nvSpPr>
        <dsp:cNvPr id="0" name=""/>
        <dsp:cNvSpPr/>
      </dsp:nvSpPr>
      <dsp:spPr>
        <a:xfrm>
          <a:off x="4459921" y="1930337"/>
          <a:ext cx="180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latin typeface="Lato Light" panose="020F0302020204030203" pitchFamily="34" charset="0"/>
            </a:rPr>
            <a:t>Identify your skills and accomplishments</a:t>
          </a:r>
        </a:p>
      </dsp:txBody>
      <dsp:txXfrm>
        <a:off x="4459921" y="1930337"/>
        <a:ext cx="1800000" cy="1530000"/>
      </dsp:txXfrm>
    </dsp:sp>
    <dsp:sp modelId="{D21F5495-225D-4798-9ED9-DB948DE3E038}">
      <dsp:nvSpPr>
        <dsp:cNvPr id="0" name=""/>
        <dsp:cNvSpPr/>
      </dsp:nvSpPr>
      <dsp:spPr>
        <a:xfrm>
          <a:off x="7069921" y="707167"/>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CB4A9D-7B8C-4981-96E5-8B4B9D3FE4E8}">
      <dsp:nvSpPr>
        <dsp:cNvPr id="0" name=""/>
        <dsp:cNvSpPr/>
      </dsp:nvSpPr>
      <dsp:spPr>
        <a:xfrm>
          <a:off x="6574921" y="1930337"/>
          <a:ext cx="180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latin typeface="Lato Light" panose="020F0302020204030203" pitchFamily="34" charset="0"/>
            </a:rPr>
            <a:t>Research the company to see if interest/value aligns </a:t>
          </a:r>
        </a:p>
      </dsp:txBody>
      <dsp:txXfrm>
        <a:off x="6574921" y="1930337"/>
        <a:ext cx="1800000" cy="1530000"/>
      </dsp:txXfrm>
    </dsp:sp>
    <dsp:sp modelId="{83AF66C9-4C99-423F-8B11-CD1726940A23}">
      <dsp:nvSpPr>
        <dsp:cNvPr id="0" name=""/>
        <dsp:cNvSpPr/>
      </dsp:nvSpPr>
      <dsp:spPr>
        <a:xfrm>
          <a:off x="9184921" y="707167"/>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EC99B6-D8C9-4A00-B8D8-1816FC79E78F}">
      <dsp:nvSpPr>
        <dsp:cNvPr id="0" name=""/>
        <dsp:cNvSpPr/>
      </dsp:nvSpPr>
      <dsp:spPr>
        <a:xfrm>
          <a:off x="8689921" y="1930337"/>
          <a:ext cx="180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latin typeface="Lato Light" panose="020F0302020204030203" pitchFamily="34" charset="0"/>
            </a:rPr>
            <a:t>Leverage your network</a:t>
          </a:r>
        </a:p>
      </dsp:txBody>
      <dsp:txXfrm>
        <a:off x="8689921" y="1930337"/>
        <a:ext cx="1800000" cy="153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9/16/2020</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9/16/2020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areers.northeastern.edu/group/interviewi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areers.northeastern.edu/article/interview-type-behavioral-and-situationa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sail.northeastern.edu/mystory/"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areers.northeastern.edu/app/uploads/2018/11/Resume-Guide-6.15.2018.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17"/>
              </a:spcAft>
            </a:pPr>
            <a:r>
              <a:rPr lang="en-US" dirty="0"/>
              <a:t>Diana-</a:t>
            </a:r>
          </a:p>
          <a:p>
            <a:pPr>
              <a:lnSpc>
                <a:spcPct val="115000"/>
              </a:lnSpc>
              <a:spcAft>
                <a:spcPts val="1017"/>
              </a:spcAft>
            </a:pPr>
            <a:r>
              <a:rPr lang="en-US" dirty="0"/>
              <a:t>Welcome </a:t>
            </a:r>
            <a:r>
              <a:rPr lang="en-US" baseline="0" dirty="0"/>
              <a:t>and thank you for coming. We</a:t>
            </a:r>
            <a:r>
              <a:rPr lang="en-US" dirty="0"/>
              <a:t> are excited to have you here! </a:t>
            </a:r>
            <a:r>
              <a:rPr lang="en-US" baseline="0" dirty="0"/>
              <a:t>What we hope to cover today is how to market your global experience in your resume and in your interview preparation. We have (INTRODUCE) with us to share their experiences and perspectives with you along with myself and Ali. </a:t>
            </a:r>
          </a:p>
          <a:p>
            <a:pPr>
              <a:lnSpc>
                <a:spcPct val="115000"/>
              </a:lnSpc>
              <a:spcAft>
                <a:spcPts val="1017"/>
              </a:spcAft>
            </a:pPr>
            <a:r>
              <a:rPr lang="en-US" baseline="0" dirty="0"/>
              <a:t>Next slide: Session Agenda</a:t>
            </a:r>
            <a:endParaRPr lang="en-US" dirty="0"/>
          </a:p>
          <a:p>
            <a:pPr>
              <a:lnSpc>
                <a:spcPct val="115000"/>
              </a:lnSpc>
              <a:spcAft>
                <a:spcPts val="1017"/>
              </a:spcAft>
            </a:pPr>
            <a:endParaRPr lang="en-US" dirty="0"/>
          </a:p>
          <a:p>
            <a:pPr>
              <a:lnSpc>
                <a:spcPct val="115000"/>
              </a:lnSpc>
              <a:spcAft>
                <a:spcPts val="1017"/>
              </a:spcAft>
            </a:pPr>
            <a:r>
              <a:rPr lang="en-US" dirty="0"/>
              <a:t>Timing 1.5 hours: </a:t>
            </a:r>
          </a:p>
          <a:p>
            <a:pPr rtl="0"/>
            <a:r>
              <a:rPr lang="en-US" sz="1200" b="0" i="0" u="none" strike="noStrike" kern="1200" dirty="0">
                <a:solidFill>
                  <a:schemeClr val="tx1"/>
                </a:solidFill>
                <a:effectLst/>
                <a:latin typeface="+mn-lt"/>
                <a:ea typeface="+mn-ea"/>
                <a:cs typeface="+mn-cs"/>
              </a:rPr>
              <a:t>9-9:05 Welcome and Student Perspective (5 min - 2 student)</a:t>
            </a:r>
            <a:endParaRPr lang="en-US" b="0" dirty="0">
              <a:effectLst/>
            </a:endParaRPr>
          </a:p>
          <a:p>
            <a:pPr rtl="0"/>
            <a:r>
              <a:rPr lang="en-US" sz="1200" b="0" i="0" u="none" strike="noStrike" kern="1200" dirty="0">
                <a:solidFill>
                  <a:schemeClr val="tx1"/>
                </a:solidFill>
                <a:effectLst/>
                <a:latin typeface="+mn-lt"/>
                <a:ea typeface="+mn-ea"/>
                <a:cs typeface="+mn-cs"/>
              </a:rPr>
              <a:t>9:05 – 9:30 CD information - Resume &amp; Interview (25 mins)</a:t>
            </a:r>
            <a:endParaRPr lang="en-US" b="0" dirty="0">
              <a:effectLst/>
            </a:endParaRPr>
          </a:p>
          <a:p>
            <a:pPr rtl="0"/>
            <a:r>
              <a:rPr lang="en-US" sz="1200" b="0" i="0" u="none" strike="noStrike" kern="1200" dirty="0">
                <a:solidFill>
                  <a:schemeClr val="tx1"/>
                </a:solidFill>
                <a:effectLst/>
                <a:latin typeface="+mn-lt"/>
                <a:ea typeface="+mn-ea"/>
                <a:cs typeface="+mn-cs"/>
              </a:rPr>
              <a:t>9:30 – 9:35 Break out: Identifying Skills Activity &amp; Resume reflection (5 min)</a:t>
            </a:r>
            <a:endParaRPr lang="en-US" b="0" dirty="0">
              <a:effectLst/>
            </a:endParaRPr>
          </a:p>
          <a:p>
            <a:pPr rtl="0"/>
            <a:r>
              <a:rPr lang="en-US" sz="1200" b="0" i="0" u="none" strike="noStrike" kern="1200" dirty="0">
                <a:solidFill>
                  <a:schemeClr val="tx1"/>
                </a:solidFill>
                <a:effectLst/>
                <a:latin typeface="+mn-lt"/>
                <a:ea typeface="+mn-ea"/>
                <a:cs typeface="+mn-cs"/>
              </a:rPr>
              <a:t>9:35 – 9:55 Employer</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Perspective (20 min)</a:t>
            </a:r>
            <a:endParaRPr lang="en-US" b="0" dirty="0">
              <a:effectLst/>
            </a:endParaRPr>
          </a:p>
          <a:p>
            <a:pPr rtl="0"/>
            <a:r>
              <a:rPr lang="en-US" sz="1200" b="0" i="0" u="none" strike="noStrike" kern="1200" dirty="0">
                <a:solidFill>
                  <a:schemeClr val="tx1"/>
                </a:solidFill>
                <a:effectLst/>
                <a:latin typeface="+mn-lt"/>
                <a:ea typeface="+mn-ea"/>
                <a:cs typeface="+mn-cs"/>
              </a:rPr>
              <a:t>9:55 – 10:05 Break out: Mock Interview (10 min) </a:t>
            </a:r>
          </a:p>
          <a:p>
            <a:pPr rtl="0"/>
            <a:r>
              <a:rPr lang="en-US" sz="1200" b="0" i="0" u="none" strike="noStrike" kern="1200" dirty="0">
                <a:solidFill>
                  <a:schemeClr val="tx1"/>
                </a:solidFill>
                <a:effectLst/>
                <a:latin typeface="+mn-lt"/>
                <a:ea typeface="+mn-ea"/>
                <a:cs typeface="+mn-cs"/>
              </a:rPr>
              <a:t>10:05 – 10:10 Close (5 min)</a:t>
            </a:r>
            <a:endParaRPr lang="en-US" b="0" dirty="0">
              <a:effectLst/>
            </a:endParaRPr>
          </a:p>
          <a:p>
            <a:r>
              <a:rPr lang="en-US"/>
              <a:t>10:10-10:30 </a:t>
            </a:r>
            <a:r>
              <a:rPr lang="en-US" sz="1200" b="0" i="0" u="none" strike="noStrike" kern="1200" dirty="0">
                <a:solidFill>
                  <a:schemeClr val="tx1"/>
                </a:solidFill>
                <a:effectLst/>
                <a:latin typeface="+mn-lt"/>
                <a:ea typeface="+mn-ea"/>
                <a:cs typeface="+mn-cs"/>
              </a:rPr>
              <a:t>Q&amp;A with Staff, Employer and Students</a:t>
            </a:r>
            <a:r>
              <a:rPr lang="en-US"/>
              <a:t> </a:t>
            </a:r>
            <a:endParaRPr lang="en-US" b="0">
              <a:effectLst/>
              <a:cs typeface="Calibri"/>
            </a:endParaRPr>
          </a:p>
          <a:p>
            <a:br>
              <a:rPr lang="en-US" dirty="0"/>
            </a:b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1</a:t>
            </a:fld>
            <a:endParaRPr lang="en-US" dirty="0"/>
          </a:p>
        </p:txBody>
      </p:sp>
    </p:spTree>
    <p:extLst>
      <p:ext uri="{BB962C8B-B14F-4D97-AF65-F5344CB8AC3E}">
        <p14:creationId xmlns:p14="http://schemas.microsoft.com/office/powerpoint/2010/main" val="1827860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Show other examples on website: </a:t>
            </a:r>
            <a:endParaRPr lang="en-US" b="0" dirty="0">
              <a:effectLst/>
            </a:endParaRPr>
          </a:p>
          <a:p>
            <a:br>
              <a:rPr lang="en-US" dirty="0"/>
            </a:br>
            <a:br>
              <a:rPr lang="en-US" b="0" dirty="0">
                <a:effectLst/>
              </a:rPr>
            </a:br>
            <a:br>
              <a:rPr lang="en-US" b="0" dirty="0">
                <a:effectLst/>
              </a:rPr>
            </a:br>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10</a:t>
            </a:fld>
            <a:endParaRPr lang="en-US" dirty="0"/>
          </a:p>
        </p:txBody>
      </p:sp>
    </p:spTree>
    <p:extLst>
      <p:ext uri="{BB962C8B-B14F-4D97-AF65-F5344CB8AC3E}">
        <p14:creationId xmlns:p14="http://schemas.microsoft.com/office/powerpoint/2010/main" val="2489694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11</a:t>
            </a:fld>
            <a:endParaRPr lang="en-US" dirty="0"/>
          </a:p>
        </p:txBody>
      </p:sp>
    </p:spTree>
    <p:extLst>
      <p:ext uri="{BB962C8B-B14F-4D97-AF65-F5344CB8AC3E}">
        <p14:creationId xmlns:p14="http://schemas.microsoft.com/office/powerpoint/2010/main" val="1390252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Ali</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a:t>
            </a:r>
            <a:r>
              <a:rPr lang="en-US" sz="1200" b="0" i="0" u="none" strike="noStrike" kern="1200" baseline="0" dirty="0">
                <a:solidFill>
                  <a:schemeClr val="tx1"/>
                </a:solidFill>
                <a:effectLst/>
                <a:latin typeface="+mn-lt"/>
                <a:ea typeface="+mn-ea"/>
                <a:cs typeface="+mn-cs"/>
              </a:rPr>
              <a:t> aspects that you want to be sure to highlight may include one or many of these categories. Again, what you ultimately include on a resume would be dependent on the job you are applying to. A company may value certain qualities or qualifications differently depending on the requirements of the role and team. </a:t>
            </a:r>
            <a:endParaRPr lang="en-US" b="0" dirty="0">
              <a:effectLst/>
            </a:endParaRPr>
          </a:p>
          <a:p>
            <a:br>
              <a:rPr lang="en-US" dirty="0"/>
            </a:br>
            <a:br>
              <a:rPr lang="en-US" b="0" dirty="0">
                <a:effectLst/>
              </a:rPr>
            </a:br>
            <a:br>
              <a:rPr lang="en-US" b="0" dirty="0">
                <a:effectLst/>
              </a:rPr>
            </a:br>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12</a:t>
            </a:fld>
            <a:endParaRPr lang="en-US" dirty="0"/>
          </a:p>
        </p:txBody>
      </p:sp>
    </p:spTree>
    <p:extLst>
      <p:ext uri="{BB962C8B-B14F-4D97-AF65-F5344CB8AC3E}">
        <p14:creationId xmlns:p14="http://schemas.microsoft.com/office/powerpoint/2010/main" val="3218767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Ali</a:t>
            </a:r>
            <a:endParaRPr lang="en-US" b="0" dirty="0">
              <a:effectLst/>
            </a:endParaRPr>
          </a:p>
          <a:p>
            <a:br>
              <a:rPr lang="en-US" dirty="0"/>
            </a:br>
            <a:br>
              <a:rPr lang="en-US" b="0" dirty="0">
                <a:effectLst/>
              </a:rPr>
            </a:br>
            <a:br>
              <a:rPr lang="en-US" b="0" dirty="0">
                <a:effectLst/>
              </a:rPr>
            </a:br>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13</a:t>
            </a:fld>
            <a:endParaRPr lang="en-US" dirty="0"/>
          </a:p>
        </p:txBody>
      </p:sp>
    </p:spTree>
    <p:extLst>
      <p:ext uri="{BB962C8B-B14F-4D97-AF65-F5344CB8AC3E}">
        <p14:creationId xmlns:p14="http://schemas.microsoft.com/office/powerpoint/2010/main" val="1623960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Ali</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Should also not write on your resume: References available upon request. </a:t>
            </a:r>
            <a:endParaRPr lang="en-US" b="0" dirty="0">
              <a:effectLst/>
            </a:endParaRPr>
          </a:p>
          <a:p>
            <a:br>
              <a:rPr lang="en-US" dirty="0"/>
            </a:br>
            <a:endParaRPr lang="en-US" b="0" dirty="0"/>
          </a:p>
          <a:p>
            <a:pPr defTabSz="929579">
              <a:defRPr/>
            </a:pPr>
            <a:endParaRPr lang="en-US"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14</a:t>
            </a:fld>
            <a:endParaRPr lang="en-US" dirty="0"/>
          </a:p>
        </p:txBody>
      </p:sp>
    </p:spTree>
    <p:extLst>
      <p:ext uri="{BB962C8B-B14F-4D97-AF65-F5344CB8AC3E}">
        <p14:creationId xmlns:p14="http://schemas.microsoft.com/office/powerpoint/2010/main" val="1744514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Ali</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For more information, attend our LinkedIn Workshops or come to the studio for 1-1 work on your profile. </a:t>
            </a:r>
            <a:endParaRPr lang="en-US" b="0" dirty="0">
              <a:effectLst/>
            </a:endParaRPr>
          </a:p>
          <a:p>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15</a:t>
            </a:fld>
            <a:endParaRPr lang="en-US" dirty="0"/>
          </a:p>
        </p:txBody>
      </p:sp>
    </p:spTree>
    <p:extLst>
      <p:ext uri="{BB962C8B-B14F-4D97-AF65-F5344CB8AC3E}">
        <p14:creationId xmlns:p14="http://schemas.microsoft.com/office/powerpoint/2010/main" val="1878254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a:t>
            </a:r>
          </a:p>
          <a:p>
            <a:endParaRPr lang="en-US" dirty="0"/>
          </a:p>
          <a:p>
            <a:r>
              <a:rPr lang="en-US" dirty="0"/>
              <a:t>15min for interview section</a:t>
            </a:r>
          </a:p>
        </p:txBody>
      </p:sp>
      <p:sp>
        <p:nvSpPr>
          <p:cNvPr id="4" name="Slide Number Placeholder 3"/>
          <p:cNvSpPr>
            <a:spLocks noGrp="1"/>
          </p:cNvSpPr>
          <p:nvPr>
            <p:ph type="sldNum" sz="quarter" idx="5"/>
          </p:nvPr>
        </p:nvSpPr>
        <p:spPr/>
        <p:txBody>
          <a:bodyPr/>
          <a:lstStyle/>
          <a:p>
            <a:fld id="{3CFA0038-7055-434C-B6C4-B8C69565C600}" type="slidenum">
              <a:rPr lang="en-US" smtClean="0"/>
              <a:t>16</a:t>
            </a:fld>
            <a:endParaRPr lang="en-US" dirty="0"/>
          </a:p>
        </p:txBody>
      </p:sp>
    </p:spTree>
    <p:extLst>
      <p:ext uri="{BB962C8B-B14F-4D97-AF65-F5344CB8AC3E}">
        <p14:creationId xmlns:p14="http://schemas.microsoft.com/office/powerpoint/2010/main" val="3414019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Diana:</a:t>
            </a:r>
            <a:endParaRPr lang="en-US" b="1" dirty="0">
              <a:effectLst/>
            </a:endParaRPr>
          </a:p>
          <a:p>
            <a:pPr rtl="0"/>
            <a:r>
              <a:rPr lang="en-US" sz="1200" b="0" i="0" u="none" strike="noStrike" kern="1200" dirty="0">
                <a:solidFill>
                  <a:schemeClr val="tx1"/>
                </a:solidFill>
                <a:effectLst/>
                <a:latin typeface="+mn-lt"/>
                <a:ea typeface="+mn-ea"/>
                <a:cs typeface="+mn-cs"/>
              </a:rPr>
              <a:t>When prepping for your interview, you want to think about these things:</a:t>
            </a:r>
            <a:endParaRPr lang="en-US" b="0" dirty="0">
              <a:effectLst/>
            </a:endParaRPr>
          </a:p>
          <a:p>
            <a:pPr rtl="0"/>
            <a:r>
              <a:rPr lang="en-US" sz="1200" b="0" i="0" u="none" strike="noStrike" kern="1200" dirty="0">
                <a:solidFill>
                  <a:schemeClr val="tx1"/>
                </a:solidFill>
                <a:effectLst/>
                <a:latin typeface="+mn-lt"/>
                <a:ea typeface="+mn-ea"/>
                <a:cs typeface="+mn-cs"/>
              </a:rPr>
              <a:t>1- highlighting at least 6 elements about yourself/skills/accomplishments to share with employer and also prepare at least 5-7 examples to demonstrate those skills and accomplishments.</a:t>
            </a:r>
            <a:endParaRPr lang="en-US" b="0" dirty="0">
              <a:effectLst/>
            </a:endParaRPr>
          </a:p>
          <a:p>
            <a:pPr rtl="0"/>
            <a:r>
              <a:rPr lang="en-US" sz="1200" b="0" i="0" u="none" strike="noStrike" kern="1200" dirty="0">
                <a:solidFill>
                  <a:schemeClr val="tx1"/>
                </a:solidFill>
                <a:effectLst/>
                <a:latin typeface="+mn-lt"/>
                <a:ea typeface="+mn-ea"/>
                <a:cs typeface="+mn-cs"/>
              </a:rPr>
              <a:t>2- a deeper research about the company to incorporate into your answers</a:t>
            </a:r>
            <a:endParaRPr lang="en-US" b="0" dirty="0">
              <a:effectLst/>
            </a:endParaRPr>
          </a:p>
          <a:p>
            <a:pPr rtl="0"/>
            <a:r>
              <a:rPr lang="en-US" sz="1200" b="0" i="0" u="none" strike="noStrike" kern="1200" dirty="0">
                <a:solidFill>
                  <a:schemeClr val="tx1"/>
                </a:solidFill>
                <a:effectLst/>
                <a:latin typeface="+mn-lt"/>
                <a:ea typeface="+mn-ea"/>
                <a:cs typeface="+mn-cs"/>
              </a:rPr>
              <a:t>3- knowing yourself and experiences well to be able to demonstrated how you are of a strong fit (similar to the resume process, with a deep understanding of how your skills translate well to the job description)- and it is through this process, that you can prepare thoughtful questions and responses.  </a:t>
            </a:r>
            <a:endParaRPr lang="en-US" b="0" dirty="0">
              <a:effectLst/>
            </a:endParaRPr>
          </a:p>
          <a:p>
            <a:br>
              <a:rPr lang="en-US" b="0" dirty="0">
                <a:effectLst/>
              </a:rPr>
            </a:br>
            <a:br>
              <a:rPr lang="en-US" dirty="0"/>
            </a:br>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17</a:t>
            </a:fld>
            <a:endParaRPr lang="en-US" dirty="0"/>
          </a:p>
        </p:txBody>
      </p:sp>
    </p:spTree>
    <p:extLst>
      <p:ext uri="{BB962C8B-B14F-4D97-AF65-F5344CB8AC3E}">
        <p14:creationId xmlns:p14="http://schemas.microsoft.com/office/powerpoint/2010/main" val="1955122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Diana:</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Point out that research includes not only the organization’s products/services, locations, etc. but also information on people at the organization, especially those they will be meeting. Check Google News or other sources to be up to date if the company has been in the news.</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“Research” also includes asking for the names and titles of people who will be interviewing you and how long you should plan to be on site.</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The reason why we are going over this overview of this process because it is important to think of your global experience as part of the value that you bring to the table at any given company/organization. </a:t>
            </a:r>
            <a:endParaRPr lang="en-US" b="0" dirty="0">
              <a:effectLst/>
            </a:endParaRP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18</a:t>
            </a:fld>
            <a:endParaRPr lang="en-US" dirty="0"/>
          </a:p>
        </p:txBody>
      </p:sp>
    </p:spTree>
    <p:extLst>
      <p:ext uri="{BB962C8B-B14F-4D97-AF65-F5344CB8AC3E}">
        <p14:creationId xmlns:p14="http://schemas.microsoft.com/office/powerpoint/2010/main" val="3754057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Diana: </a:t>
            </a:r>
            <a:endParaRPr lang="en-US" b="0" dirty="0">
              <a:effectLst/>
            </a:endParaRPr>
          </a:p>
          <a:p>
            <a:pPr rtl="0"/>
            <a:r>
              <a:rPr lang="en-US" sz="1200" b="0" i="0" u="none" strike="noStrike" kern="1200" dirty="0">
                <a:solidFill>
                  <a:schemeClr val="tx1"/>
                </a:solidFill>
                <a:effectLst/>
                <a:latin typeface="+mn-lt"/>
                <a:ea typeface="+mn-ea"/>
                <a:cs typeface="+mn-cs"/>
              </a:rPr>
              <a:t>So when you are asked these questions (read slide and many other questions)  in an interview, you have those tasks, examples, skills, and results in mind to articulate your value add and speak confidently about it. </a:t>
            </a:r>
            <a:endParaRPr lang="en-US" b="0" dirty="0">
              <a:effectLst/>
            </a:endParaRPr>
          </a:p>
          <a:p>
            <a:br>
              <a:rPr lang="en-US" b="0" dirty="0">
                <a:effectLst/>
              </a:rPr>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19</a:t>
            </a:fld>
            <a:endParaRPr lang="en-US" dirty="0"/>
          </a:p>
        </p:txBody>
      </p:sp>
    </p:spTree>
    <p:extLst>
      <p:ext uri="{BB962C8B-B14F-4D97-AF65-F5344CB8AC3E}">
        <p14:creationId xmlns:p14="http://schemas.microsoft.com/office/powerpoint/2010/main" val="926412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i="1" kern="1200" dirty="0">
                <a:solidFill>
                  <a:schemeClr val="tx1"/>
                </a:solidFill>
                <a:effectLst/>
                <a:latin typeface="Times" pitchFamily="-110" charset="0"/>
                <a:ea typeface="ＭＳ Ｐゴシック" pitchFamily="34" charset="-128"/>
                <a:cs typeface="ＭＳ Ｐゴシック" charset="0"/>
              </a:rPr>
              <a:t>Diana </a:t>
            </a:r>
          </a:p>
          <a:p>
            <a:pPr marL="0" lvl="0" indent="0">
              <a:buFont typeface="Arial" panose="020B0604020202020204" pitchFamily="34" charset="0"/>
              <a:buNone/>
            </a:pPr>
            <a:r>
              <a:rPr lang="en-US" sz="1200" b="1" i="1" kern="1200" dirty="0">
                <a:solidFill>
                  <a:schemeClr val="tx1"/>
                </a:solidFill>
                <a:effectLst/>
                <a:latin typeface="Times" pitchFamily="-110" charset="0"/>
                <a:ea typeface="ＭＳ Ｐゴシック" pitchFamily="34" charset="-128"/>
                <a:cs typeface="ＭＳ Ｐゴシック" charset="0"/>
              </a:rPr>
              <a:t>Notes: </a:t>
            </a:r>
          </a:p>
          <a:p>
            <a:pPr marL="0" lvl="0" indent="0">
              <a:buFont typeface="Arial" panose="020B0604020202020204" pitchFamily="34" charset="0"/>
              <a:buNone/>
            </a:pPr>
            <a:endParaRPr lang="en-US" sz="1200" b="1" i="1" kern="1200" dirty="0">
              <a:solidFill>
                <a:schemeClr val="tx1"/>
              </a:solidFill>
              <a:effectLst/>
              <a:latin typeface="Times" pitchFamily="-110" charset="0"/>
              <a:ea typeface="ＭＳ Ｐゴシック" pitchFamily="34" charset="-128"/>
              <a:cs typeface="ＭＳ Ｐゴシック" charset="0"/>
            </a:endParaRPr>
          </a:p>
          <a:p>
            <a:pPr marL="0" lvl="0" indent="0">
              <a:buFont typeface="Arial" panose="020B0604020202020204" pitchFamily="34" charset="0"/>
              <a:buNone/>
            </a:pPr>
            <a:r>
              <a:rPr lang="en-US" sz="1200" kern="1200" dirty="0">
                <a:solidFill>
                  <a:schemeClr val="tx1"/>
                </a:solidFill>
                <a:effectLst/>
                <a:latin typeface="Times" pitchFamily="-110" charset="0"/>
                <a:ea typeface="ＭＳ Ｐゴシック" pitchFamily="34" charset="-128"/>
                <a:cs typeface="ＭＳ Ｐゴシック" charset="0"/>
              </a:rPr>
              <a:t>Many of these changes are driven by the rise of artificial intelligence (AI) and new technologies that render some jobs or industries obsolete even as they create new opportunities:</a:t>
            </a:r>
          </a:p>
          <a:p>
            <a:r>
              <a:rPr lang="en-US" sz="1200" kern="1200" dirty="0">
                <a:solidFill>
                  <a:schemeClr val="tx1"/>
                </a:solidFill>
                <a:effectLst/>
                <a:latin typeface="Times" pitchFamily="-110" charset="0"/>
                <a:ea typeface="ＭＳ Ｐゴシック" pitchFamily="34" charset="-128"/>
                <a:cs typeface="ＭＳ Ｐゴシック" charset="0"/>
              </a:rPr>
              <a:t>As such, in  today’s economy, “career” is no longer a noun. It’s a verb –you will be </a:t>
            </a:r>
            <a:r>
              <a:rPr lang="en-US" sz="1200" i="1" kern="1200" dirty="0">
                <a:solidFill>
                  <a:schemeClr val="tx1"/>
                </a:solidFill>
                <a:effectLst/>
                <a:latin typeface="Times" pitchFamily="-110" charset="0"/>
                <a:ea typeface="ＭＳ Ｐゴシック" pitchFamily="34" charset="-128"/>
                <a:cs typeface="ＭＳ Ｐゴシック" charset="0"/>
              </a:rPr>
              <a:t>careering </a:t>
            </a:r>
            <a:r>
              <a:rPr lang="en-US" sz="1200" kern="1200" dirty="0">
                <a:solidFill>
                  <a:schemeClr val="tx1"/>
                </a:solidFill>
                <a:effectLst/>
                <a:latin typeface="Times" pitchFamily="-110" charset="0"/>
                <a:ea typeface="ＭＳ Ｐゴシック" pitchFamily="34" charset="-128"/>
                <a:cs typeface="ＭＳ Ｐゴシック" charset="0"/>
              </a:rPr>
              <a:t>for life! With a growth mindset it can be a joyful and exciting ride, even when the turns are unpredictable!</a:t>
            </a:r>
          </a:p>
          <a:p>
            <a:endParaRPr lang="en-US" sz="1200" kern="1200" dirty="0">
              <a:solidFill>
                <a:schemeClr val="tx1"/>
              </a:solidFill>
              <a:effectLst/>
              <a:latin typeface="Times" pitchFamily="-110" charset="0"/>
              <a:ea typeface="ＭＳ Ｐゴシック" pitchFamily="34" charset="-128"/>
              <a:cs typeface="ＭＳ Ｐゴシック" charset="0"/>
            </a:endParaRPr>
          </a:p>
          <a:p>
            <a:r>
              <a:rPr lang="en-US" sz="1200" kern="1200" dirty="0">
                <a:solidFill>
                  <a:schemeClr val="tx1"/>
                </a:solidFill>
                <a:effectLst/>
                <a:latin typeface="Times" pitchFamily="-110" charset="0"/>
                <a:ea typeface="ＭＳ Ｐゴシック" pitchFamily="34" charset="-128"/>
                <a:cs typeface="ＭＳ Ｐゴシック" charset="0"/>
              </a:rPr>
              <a:t>This is why it’s so important to be self-directed in your career management – with all of life’s turns, we want YOU to be in the driver’s seat!</a:t>
            </a:r>
          </a:p>
          <a:p>
            <a:endParaRPr lang="en-US" sz="1200" kern="1200" dirty="0">
              <a:solidFill>
                <a:schemeClr val="tx1"/>
              </a:solidFill>
              <a:effectLst/>
              <a:latin typeface="Times" pitchFamily="-110" charset="0"/>
              <a:ea typeface="ＭＳ Ｐゴシック" pitchFamily="34" charset="-128"/>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pitchFamily="-110" charset="0"/>
                <a:ea typeface="ＭＳ Ｐゴシック" pitchFamily="34" charset="-128"/>
                <a:cs typeface="ＭＳ Ｐゴシック" charset="0"/>
              </a:rPr>
              <a:t>The Career Design team is here to help you navigate your journey. We will teach you a process of lifelong learning and the ability to pivot to new opportunities as they arise. </a:t>
            </a: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a:t>
            </a:fld>
            <a:endParaRPr lang="en-US" dirty="0"/>
          </a:p>
        </p:txBody>
      </p:sp>
    </p:spTree>
    <p:extLst>
      <p:ext uri="{BB962C8B-B14F-4D97-AF65-F5344CB8AC3E}">
        <p14:creationId xmlns:p14="http://schemas.microsoft.com/office/powerpoint/2010/main" val="936306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Diana:</a:t>
            </a:r>
            <a:endParaRPr lang="en-US" b="0" dirty="0">
              <a:effectLst/>
            </a:endParaRPr>
          </a:p>
          <a:p>
            <a:pPr rtl="0"/>
            <a:r>
              <a:rPr lang="en-US" sz="1200" b="0" i="0" u="none" strike="noStrike" kern="1200" dirty="0">
                <a:solidFill>
                  <a:schemeClr val="tx1"/>
                </a:solidFill>
                <a:effectLst/>
                <a:latin typeface="+mn-lt"/>
                <a:ea typeface="+mn-ea"/>
                <a:cs typeface="+mn-cs"/>
              </a:rPr>
              <a:t>Make sure your responses give specific information and are positive representing yourself and other people. “</a:t>
            </a:r>
            <a:r>
              <a:rPr lang="en-US" sz="1200" b="0" i="1" u="none" strike="noStrike" kern="1200" dirty="0">
                <a:solidFill>
                  <a:schemeClr val="tx1"/>
                </a:solidFill>
                <a:effectLst/>
                <a:latin typeface="+mn-lt"/>
                <a:ea typeface="+mn-ea"/>
                <a:cs typeface="+mn-cs"/>
              </a:rPr>
              <a:t>Talking negatively or complaining about former employers. It shows lack of maturity and it shows the interviewer that the candidate could just as easily say the same things about their new employer. It's OK to talk about a "less than ideal situation," but never make yourself the victim or blame your former employer.</a:t>
            </a:r>
            <a:r>
              <a:rPr lang="en-US" sz="1200" b="0" i="0" u="none" strike="noStrike" kern="1200" dirty="0">
                <a:solidFill>
                  <a:schemeClr val="tx1"/>
                </a:solidFill>
                <a:effectLst/>
                <a:latin typeface="+mn-lt"/>
                <a:ea typeface="+mn-ea"/>
                <a:cs typeface="+mn-cs"/>
              </a:rPr>
              <a:t>”</a:t>
            </a:r>
            <a:endParaRPr lang="en-US" b="0" dirty="0">
              <a:effectLst/>
            </a:endParaRPr>
          </a:p>
          <a:p>
            <a:pPr rtl="0" fontAlgn="base"/>
            <a:br>
              <a:rPr lang="en-US" b="0" dirty="0">
                <a:effectLst/>
              </a:rPr>
            </a:br>
            <a:r>
              <a:rPr lang="en-US" sz="1200" b="0" i="0" u="none" strike="noStrike" kern="1200" dirty="0">
                <a:solidFill>
                  <a:schemeClr val="tx1"/>
                </a:solidFill>
                <a:effectLst/>
                <a:latin typeface="+mn-lt"/>
                <a:ea typeface="+mn-ea"/>
                <a:cs typeface="+mn-cs"/>
              </a:rPr>
              <a:t>“Tell me about yourself”:  you want to describe a present situation, past experience and future aspirations in relation to the position and/or organization</a:t>
            </a:r>
          </a:p>
          <a:p>
            <a:pPr rtl="0" fontAlgn="base"/>
            <a:r>
              <a:rPr lang="en-US" sz="1200" b="0" i="0" u="none" strike="noStrike" kern="1200" dirty="0">
                <a:solidFill>
                  <a:schemeClr val="tx1"/>
                </a:solidFill>
                <a:effectLst/>
                <a:latin typeface="+mn-lt"/>
                <a:ea typeface="+mn-ea"/>
                <a:cs typeface="+mn-cs"/>
              </a:rPr>
              <a:t>“ What are your strengths?”: Start with strengths, make sure it’s </a:t>
            </a:r>
            <a:r>
              <a:rPr lang="en-US" sz="1200" b="0" i="1" u="none" strike="noStrike" kern="1200" dirty="0">
                <a:solidFill>
                  <a:schemeClr val="tx1"/>
                </a:solidFill>
                <a:effectLst/>
                <a:latin typeface="+mn-lt"/>
                <a:ea typeface="+mn-ea"/>
                <a:cs typeface="+mn-cs"/>
              </a:rPr>
              <a:t>in relation</a:t>
            </a:r>
            <a:r>
              <a:rPr lang="en-US" sz="1200" b="0" i="0" u="none" strike="noStrike" kern="1200" dirty="0">
                <a:solidFill>
                  <a:schemeClr val="tx1"/>
                </a:solidFill>
                <a:effectLst/>
                <a:latin typeface="+mn-lt"/>
                <a:ea typeface="+mn-ea"/>
                <a:cs typeface="+mn-cs"/>
              </a:rPr>
              <a:t> to the position/company.  </a:t>
            </a:r>
            <a:r>
              <a:rPr lang="en-US" sz="1200" b="1" i="0" u="none" strike="noStrike" kern="1200" dirty="0">
                <a:solidFill>
                  <a:schemeClr val="tx1"/>
                </a:solidFill>
                <a:effectLst/>
                <a:latin typeface="+mn-lt"/>
                <a:ea typeface="+mn-ea"/>
                <a:cs typeface="+mn-cs"/>
              </a:rPr>
              <a:t>Give an example!</a:t>
            </a:r>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“what are your Weakness or an area of improvement : focus on something obvious or something you can “rebound” from – explain how you plan to overcome this weakness or the steps  you’ve already taken to do so.</a:t>
            </a:r>
          </a:p>
          <a:p>
            <a:pPr rtl="0" fontAlgn="base"/>
            <a:r>
              <a:rPr lang="en-US" sz="1200" b="0" i="0" u="none" strike="noStrike" kern="1200" dirty="0">
                <a:solidFill>
                  <a:schemeClr val="tx1"/>
                </a:solidFill>
                <a:effectLst/>
                <a:latin typeface="+mn-lt"/>
                <a:ea typeface="+mn-ea"/>
                <a:cs typeface="+mn-cs"/>
              </a:rPr>
              <a:t>“why are you interested in the position?”: They’re testing you! Did you do your research? Show your passion for the work you anticipate doing as part of that company. </a:t>
            </a:r>
          </a:p>
          <a:p>
            <a:pPr rtl="0" fontAlgn="base"/>
            <a:r>
              <a:rPr lang="en-US" sz="1200" b="0" i="0" u="none" strike="noStrike" kern="1200" dirty="0">
                <a:solidFill>
                  <a:schemeClr val="tx1"/>
                </a:solidFill>
                <a:effectLst/>
                <a:latin typeface="+mn-lt"/>
                <a:ea typeface="+mn-ea"/>
                <a:cs typeface="+mn-cs"/>
              </a:rPr>
              <a:t>“what are some of your accomplishments?”: you can certainly talk about your global experience here as well to highlight the value. Just Be honest! If you can think of something that relates to the position, even better!</a:t>
            </a:r>
          </a:p>
          <a:p>
            <a:pPr rtl="0" fontAlgn="base"/>
            <a:r>
              <a:rPr lang="en-US" sz="1200" b="0" i="0" u="none" strike="noStrike" kern="1200" dirty="0">
                <a:solidFill>
                  <a:schemeClr val="tx1"/>
                </a:solidFill>
                <a:effectLst/>
                <a:latin typeface="+mn-lt"/>
                <a:ea typeface="+mn-ea"/>
                <a:cs typeface="+mn-cs"/>
              </a:rPr>
              <a:t>“Why should I hire you over the other applicants?”: This is your professional introduction! Think of what differentiates you from other candidates and leverages your accomplishments (experiences, global experiences, leadership, etc.). </a:t>
            </a:r>
          </a:p>
          <a:p>
            <a:pPr rtl="0" fontAlgn="base"/>
            <a:r>
              <a:rPr lang="en-US" sz="1200" b="0" i="0" u="none" strike="noStrike" kern="1200" dirty="0">
                <a:solidFill>
                  <a:schemeClr val="tx1"/>
                </a:solidFill>
                <a:effectLst/>
                <a:latin typeface="+mn-lt"/>
                <a:ea typeface="+mn-ea"/>
                <a:cs typeface="+mn-cs"/>
              </a:rPr>
              <a:t>“Is there anything you’d like to add”: This is similar to “why should I hire you?” However, you can use this to emphasize an outstanding accomplishment, to clarify a response to an earlier question, or reiterate your enthusiasm for the opportunity. </a:t>
            </a:r>
          </a:p>
          <a:p>
            <a:pPr rtl="0"/>
            <a:br>
              <a:rPr lang="en-US" b="0" dirty="0">
                <a:effectLst/>
              </a:rPr>
            </a:br>
            <a:r>
              <a:rPr lang="en-US" sz="1200" b="0" i="0" u="none" strike="noStrike" kern="1200" dirty="0">
                <a:solidFill>
                  <a:schemeClr val="tx1"/>
                </a:solidFill>
                <a:effectLst/>
                <a:latin typeface="+mn-lt"/>
                <a:ea typeface="+mn-ea"/>
                <a:cs typeface="+mn-cs"/>
              </a:rPr>
              <a:t>For example: </a:t>
            </a:r>
            <a:endParaRPr lang="en-US" b="0" dirty="0">
              <a:effectLst/>
            </a:endParaRPr>
          </a:p>
          <a:p>
            <a:pPr rtl="0"/>
            <a:r>
              <a:rPr lang="en-US" sz="1200" b="1" i="0" u="none" strike="noStrike" kern="1200" dirty="0">
                <a:solidFill>
                  <a:schemeClr val="tx1"/>
                </a:solidFill>
                <a:effectLst/>
                <a:latin typeface="+mn-lt"/>
                <a:ea typeface="+mn-ea"/>
                <a:cs typeface="+mn-cs"/>
              </a:rPr>
              <a:t>Strength: </a:t>
            </a:r>
            <a:r>
              <a:rPr lang="en-US" sz="1200" b="0" i="0" u="none" strike="noStrike" kern="1200" dirty="0">
                <a:solidFill>
                  <a:schemeClr val="tx1"/>
                </a:solidFill>
                <a:effectLst/>
                <a:latin typeface="+mn-lt"/>
                <a:ea typeface="+mn-ea"/>
                <a:cs typeface="+mn-cs"/>
              </a:rPr>
              <a:t>It’s not  enough to just say you’re  organized and detail oriented, prove it!</a:t>
            </a:r>
            <a:endParaRPr lang="en-US" b="0" dirty="0">
              <a:effectLst/>
            </a:endParaRPr>
          </a:p>
          <a:p>
            <a:pPr rtl="0"/>
            <a:r>
              <a:rPr lang="en-US" sz="1200" b="1" i="0" u="none" strike="noStrike" kern="1200" dirty="0">
                <a:solidFill>
                  <a:schemeClr val="tx1"/>
                </a:solidFill>
                <a:effectLst/>
                <a:latin typeface="+mn-lt"/>
                <a:ea typeface="+mn-ea"/>
                <a:cs typeface="+mn-cs"/>
              </a:rPr>
              <a:t>Weakness: </a:t>
            </a:r>
            <a:r>
              <a:rPr lang="en-US" sz="1200" b="0" i="0" u="none" strike="noStrike" kern="1200" dirty="0">
                <a:solidFill>
                  <a:schemeClr val="tx1"/>
                </a:solidFill>
                <a:effectLst/>
                <a:latin typeface="+mn-lt"/>
                <a:ea typeface="+mn-ea"/>
                <a:cs typeface="+mn-cs"/>
              </a:rPr>
              <a:t>Obvious: “as a Freshman I don’t have a ton of professional  experience”</a:t>
            </a:r>
            <a:endParaRPr lang="en-US" b="0" dirty="0">
              <a:effectLst/>
            </a:endParaRPr>
          </a:p>
          <a:p>
            <a:pPr rtl="0"/>
            <a:r>
              <a:rPr lang="en-US" sz="1200" b="0" i="0" u="none" strike="noStrike" kern="1200" dirty="0">
                <a:solidFill>
                  <a:schemeClr val="tx1"/>
                </a:solidFill>
                <a:effectLst/>
                <a:latin typeface="+mn-lt"/>
                <a:ea typeface="+mn-ea"/>
                <a:cs typeface="+mn-cs"/>
              </a:rPr>
              <a:t>“rebound” from “I  am a natural helper and I want to help with  every project, I sometimes end up overwhelming myself.  I am however very conscious of this and now before saying yes, I tell the person I   just need to check my schedule. This has certainly helped a lot.”</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Demo: </a:t>
            </a:r>
            <a:r>
              <a:rPr lang="en-US" sz="1200" b="0" i="0" u="sng" strike="noStrike" kern="1200" dirty="0">
                <a:solidFill>
                  <a:schemeClr val="tx1"/>
                </a:solidFill>
                <a:effectLst/>
                <a:latin typeface="+mn-lt"/>
                <a:ea typeface="+mn-ea"/>
                <a:cs typeface="+mn-cs"/>
                <a:hlinkClick r:id="rId3"/>
              </a:rPr>
              <a:t>https://careers.northeastern.edu/group/interviewing/</a:t>
            </a:r>
            <a:endParaRPr lang="en-US" b="0" dirty="0">
              <a:effectLst/>
            </a:endParaRPr>
          </a:p>
          <a:p>
            <a:br>
              <a:rPr lang="en-US" b="0" dirty="0">
                <a:effectLst/>
              </a:rPr>
            </a:br>
            <a:br>
              <a:rPr lang="en-US" b="0" dirty="0">
                <a:effectLst/>
              </a:rPr>
            </a:br>
            <a:br>
              <a:rPr lang="en-US" b="0" dirty="0">
                <a:effectLst/>
              </a:rPr>
            </a:br>
            <a:br>
              <a:rPr lang="en-US" b="0" dirty="0">
                <a:effectLst/>
              </a:rPr>
            </a:br>
            <a:br>
              <a:rPr lang="en-US" b="0" dirty="0">
                <a:effectLst/>
              </a:rPr>
            </a:br>
            <a:br>
              <a:rPr lang="en-US" dirty="0"/>
            </a:br>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20</a:t>
            </a:fld>
            <a:endParaRPr lang="en-US" dirty="0"/>
          </a:p>
        </p:txBody>
      </p:sp>
    </p:spTree>
    <p:extLst>
      <p:ext uri="{BB962C8B-B14F-4D97-AF65-F5344CB8AC3E}">
        <p14:creationId xmlns:p14="http://schemas.microsoft.com/office/powerpoint/2010/main" val="674240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Diana</a:t>
            </a:r>
            <a:endParaRPr lang="en-US" b="0" dirty="0">
              <a:effectLst/>
            </a:endParaRPr>
          </a:p>
          <a:p>
            <a:pPr rtl="0"/>
            <a:r>
              <a:rPr lang="en-US" sz="1200" b="0" i="0" u="none" strike="noStrike" kern="1200" dirty="0">
                <a:solidFill>
                  <a:schemeClr val="tx1"/>
                </a:solidFill>
                <a:effectLst/>
                <a:latin typeface="+mn-lt"/>
                <a:ea typeface="+mn-ea"/>
                <a:cs typeface="+mn-cs"/>
              </a:rPr>
              <a:t>Demo: </a:t>
            </a:r>
            <a:r>
              <a:rPr lang="en-US" sz="1200" b="0" i="0" u="sng" strike="noStrike" kern="1200" dirty="0">
                <a:solidFill>
                  <a:schemeClr val="tx1"/>
                </a:solidFill>
                <a:effectLst/>
                <a:latin typeface="+mn-lt"/>
                <a:ea typeface="+mn-ea"/>
                <a:cs typeface="+mn-cs"/>
                <a:hlinkClick r:id="rId3"/>
              </a:rPr>
              <a:t>https://careers.northeastern.edu/article/interview-type-behavioral-and-situational/</a:t>
            </a:r>
            <a:endParaRPr lang="en-US" b="0" dirty="0">
              <a:effectLst/>
            </a:endParaRPr>
          </a:p>
          <a:p>
            <a:pPr rtl="0"/>
            <a:r>
              <a:rPr lang="en-US" sz="1200" b="0" i="0" u="none" strike="noStrike" kern="1200" dirty="0">
                <a:solidFill>
                  <a:schemeClr val="tx1"/>
                </a:solidFill>
                <a:effectLst/>
                <a:latin typeface="+mn-lt"/>
                <a:ea typeface="+mn-ea"/>
                <a:cs typeface="+mn-cs"/>
              </a:rPr>
              <a:t>This method that was mentioned earlier is going to be the same structure for answering your interview questions and as when writing your experiences on your resume. </a:t>
            </a:r>
            <a:endParaRPr lang="en-US" b="0" dirty="0">
              <a:effectLst/>
            </a:endParaRP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21</a:t>
            </a:fld>
            <a:endParaRPr lang="en-US" dirty="0"/>
          </a:p>
        </p:txBody>
      </p:sp>
    </p:spTree>
    <p:extLst>
      <p:ext uri="{BB962C8B-B14F-4D97-AF65-F5344CB8AC3E}">
        <p14:creationId xmlns:p14="http://schemas.microsoft.com/office/powerpoint/2010/main" val="1083636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Diana-</a:t>
            </a:r>
            <a:r>
              <a:rPr lang="en-US" sz="1200" b="0" i="0" u="none" strike="noStrike" kern="1200" baseline="0" dirty="0">
                <a:solidFill>
                  <a:schemeClr val="tx1"/>
                </a:solidFill>
                <a:effectLst/>
                <a:latin typeface="+mn-lt"/>
                <a:ea typeface="+mn-ea"/>
                <a:cs typeface="+mn-cs"/>
              </a:rPr>
              <a:t> </a:t>
            </a:r>
          </a:p>
          <a:p>
            <a:pPr rtl="0"/>
            <a:r>
              <a:rPr lang="en-US" sz="1200" b="1" i="0" u="sng" kern="1200" dirty="0">
                <a:solidFill>
                  <a:schemeClr val="tx1"/>
                </a:solidFill>
                <a:effectLst/>
                <a:latin typeface="+mn-lt"/>
                <a:ea typeface="+mn-ea"/>
                <a:cs typeface="+mn-cs"/>
              </a:rPr>
              <a:t>Possible questions to ask:</a:t>
            </a:r>
            <a:endParaRPr lang="en-US" b="0" dirty="0">
              <a:effectLst/>
            </a:endParaRPr>
          </a:p>
          <a:p>
            <a:pPr rtl="0"/>
            <a:r>
              <a:rPr lang="en-US" sz="1200" b="1" i="0" u="none" strike="noStrike" kern="1200" dirty="0">
                <a:solidFill>
                  <a:schemeClr val="tx1"/>
                </a:solidFill>
                <a:effectLst/>
                <a:latin typeface="+mn-lt"/>
                <a:ea typeface="+mn-ea"/>
                <a:cs typeface="+mn-cs"/>
              </a:rPr>
              <a:t>About the Company:</a:t>
            </a:r>
            <a:endParaRPr lang="en-US" b="0" dirty="0">
              <a:effectLst/>
            </a:endParaRPr>
          </a:p>
          <a:p>
            <a:pPr rtl="0"/>
            <a:r>
              <a:rPr lang="en-US" sz="1200" b="0" i="0" u="none" strike="noStrike" kern="1200" dirty="0">
                <a:solidFill>
                  <a:schemeClr val="tx1"/>
                </a:solidFill>
                <a:effectLst/>
                <a:latin typeface="+mn-lt"/>
                <a:ea typeface="+mn-ea"/>
                <a:cs typeface="+mn-cs"/>
              </a:rPr>
              <a:t>Is there a structured career path?</a:t>
            </a:r>
            <a:endParaRPr lang="en-US" b="0" dirty="0">
              <a:effectLst/>
            </a:endParaRPr>
          </a:p>
          <a:p>
            <a:pPr rtl="0"/>
            <a:r>
              <a:rPr lang="en-US" sz="1200" b="0" i="0" u="none" strike="noStrike" kern="1200" dirty="0">
                <a:solidFill>
                  <a:schemeClr val="tx1"/>
                </a:solidFill>
                <a:effectLst/>
                <a:latin typeface="+mn-lt"/>
                <a:ea typeface="+mn-ea"/>
                <a:cs typeface="+mn-cs"/>
              </a:rPr>
              <a:t>How would you describe the culture?</a:t>
            </a:r>
            <a:endParaRPr lang="en-US" b="0" dirty="0">
              <a:effectLst/>
            </a:endParaRPr>
          </a:p>
          <a:p>
            <a:pPr rtl="0"/>
            <a:r>
              <a:rPr lang="en-US" sz="1200" b="0" i="0" u="none" strike="noStrike" kern="1200" dirty="0">
                <a:solidFill>
                  <a:schemeClr val="tx1"/>
                </a:solidFill>
                <a:effectLst/>
                <a:latin typeface="+mn-lt"/>
                <a:ea typeface="+mn-ea"/>
                <a:cs typeface="+mn-cs"/>
              </a:rPr>
              <a:t>What do you like about working here?</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About the Department:</a:t>
            </a:r>
            <a:endParaRPr lang="en-US" b="0" dirty="0">
              <a:effectLst/>
            </a:endParaRPr>
          </a:p>
          <a:p>
            <a:pPr rtl="0"/>
            <a:r>
              <a:rPr lang="en-US" sz="1200" b="0" i="0" u="none" strike="noStrike" kern="1200" dirty="0">
                <a:solidFill>
                  <a:schemeClr val="tx1"/>
                </a:solidFill>
                <a:effectLst/>
                <a:latin typeface="+mn-lt"/>
                <a:ea typeface="+mn-ea"/>
                <a:cs typeface="+mn-cs"/>
              </a:rPr>
              <a:t>What personal qualities do you value in an employee?</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About the Position:</a:t>
            </a:r>
            <a:endParaRPr lang="en-US" b="0" dirty="0">
              <a:effectLst/>
            </a:endParaRPr>
          </a:p>
          <a:p>
            <a:pPr rtl="0"/>
            <a:r>
              <a:rPr lang="en-US" sz="1200" b="0" i="0" u="none" strike="noStrike" kern="1200" dirty="0">
                <a:solidFill>
                  <a:schemeClr val="tx1"/>
                </a:solidFill>
                <a:effectLst/>
                <a:latin typeface="+mn-lt"/>
                <a:ea typeface="+mn-ea"/>
                <a:cs typeface="+mn-cs"/>
              </a:rPr>
              <a:t>What would your ideal candidate be like for this position?</a:t>
            </a:r>
            <a:endParaRPr lang="en-US" b="0" dirty="0">
              <a:effectLst/>
            </a:endParaRPr>
          </a:p>
          <a:p>
            <a:pPr rtl="0"/>
            <a:r>
              <a:rPr lang="en-US" sz="1200" b="0" i="0" u="none" strike="noStrike" kern="1200" dirty="0">
                <a:solidFill>
                  <a:schemeClr val="tx1"/>
                </a:solidFill>
                <a:effectLst/>
                <a:latin typeface="+mn-lt"/>
                <a:ea typeface="+mn-ea"/>
                <a:cs typeface="+mn-cs"/>
              </a:rPr>
              <a:t>How will success in this position be measured?</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Timeline:</a:t>
            </a:r>
            <a:endParaRPr lang="en-US" b="0" dirty="0">
              <a:effectLst/>
            </a:endParaRPr>
          </a:p>
          <a:p>
            <a:pPr rtl="0"/>
            <a:r>
              <a:rPr lang="en-US" sz="1200" b="0" i="0" u="none" strike="noStrike" kern="1200" dirty="0">
                <a:solidFill>
                  <a:schemeClr val="tx1"/>
                </a:solidFill>
                <a:effectLst/>
                <a:latin typeface="+mn-lt"/>
                <a:ea typeface="+mn-ea"/>
                <a:cs typeface="+mn-cs"/>
              </a:rPr>
              <a:t>Can you describe the rest of the hiring process?</a:t>
            </a:r>
            <a:endParaRPr lang="en-US" b="0" dirty="0">
              <a:effectLst/>
            </a:endParaRPr>
          </a:p>
          <a:p>
            <a:pPr rtl="0"/>
            <a:r>
              <a:rPr lang="en-US" sz="1200" b="0" i="0" u="none" strike="noStrike" kern="1200" dirty="0">
                <a:solidFill>
                  <a:schemeClr val="tx1"/>
                </a:solidFill>
                <a:effectLst/>
                <a:latin typeface="+mn-lt"/>
                <a:ea typeface="+mn-ea"/>
                <a:cs typeface="+mn-cs"/>
              </a:rPr>
              <a:t>When can I expect to hear from you about this opportunity? </a:t>
            </a:r>
            <a:endParaRPr lang="en-US" b="0" dirty="0">
              <a:effectLst/>
            </a:endParaRPr>
          </a:p>
          <a:p>
            <a:br>
              <a:rPr lang="en-US" b="0" dirty="0">
                <a:effectLst/>
              </a:rPr>
            </a:br>
            <a:br>
              <a:rPr lang="en-US" b="0" dirty="0">
                <a:effectLst/>
              </a:rPr>
            </a:br>
            <a:br>
              <a:rPr lang="en-US" dirty="0"/>
            </a:br>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22</a:t>
            </a:fld>
            <a:endParaRPr lang="en-US" dirty="0"/>
          </a:p>
        </p:txBody>
      </p:sp>
    </p:spTree>
    <p:extLst>
      <p:ext uri="{BB962C8B-B14F-4D97-AF65-F5344CB8AC3E}">
        <p14:creationId xmlns:p14="http://schemas.microsoft.com/office/powerpoint/2010/main" val="1846593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Diana</a:t>
            </a:r>
          </a:p>
          <a:p>
            <a:r>
              <a:rPr lang="en-US" dirty="0"/>
              <a:t>Go over slide</a:t>
            </a:r>
          </a:p>
          <a:p>
            <a:r>
              <a:rPr lang="en-US" dirty="0"/>
              <a:t>**Make a connection</a:t>
            </a:r>
          </a:p>
        </p:txBody>
      </p:sp>
      <p:sp>
        <p:nvSpPr>
          <p:cNvPr id="4" name="Slide Number Placeholder 3"/>
          <p:cNvSpPr>
            <a:spLocks noGrp="1"/>
          </p:cNvSpPr>
          <p:nvPr>
            <p:ph type="sldNum" sz="quarter" idx="5"/>
          </p:nvPr>
        </p:nvSpPr>
        <p:spPr/>
        <p:txBody>
          <a:bodyPr/>
          <a:lstStyle/>
          <a:p>
            <a:fld id="{3CFA0038-7055-434C-B6C4-B8C69565C600}" type="slidenum">
              <a:rPr lang="en-US" smtClean="0"/>
              <a:t>23</a:t>
            </a:fld>
            <a:endParaRPr lang="en-US" dirty="0"/>
          </a:p>
        </p:txBody>
      </p:sp>
    </p:spTree>
    <p:extLst>
      <p:ext uri="{BB962C8B-B14F-4D97-AF65-F5344CB8AC3E}">
        <p14:creationId xmlns:p14="http://schemas.microsoft.com/office/powerpoint/2010/main" val="2746036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Ali</a:t>
            </a:r>
            <a:endParaRPr lang="en-US" b="0" dirty="0">
              <a:effectLst/>
            </a:endParaRPr>
          </a:p>
          <a:p>
            <a:pPr rtl="0"/>
            <a:r>
              <a:rPr lang="en-US" sz="1200" b="0" i="0" u="none" strike="noStrike" kern="1200" dirty="0">
                <a:solidFill>
                  <a:schemeClr val="tx1"/>
                </a:solidFill>
                <a:effectLst/>
                <a:latin typeface="+mn-lt"/>
                <a:ea typeface="+mn-ea"/>
                <a:cs typeface="+mn-cs"/>
              </a:rPr>
              <a:t>Handout of student perspective-blurb to review and highlight skills gained. </a:t>
            </a:r>
            <a:endParaRPr lang="en-US" b="0" dirty="0">
              <a:effectLst/>
            </a:endParaRPr>
          </a:p>
          <a:p>
            <a:pPr rtl="0"/>
            <a:r>
              <a:rPr lang="en-US" sz="1200" b="0" i="0" u="none" strike="noStrike" kern="1200" dirty="0">
                <a:solidFill>
                  <a:schemeClr val="tx1"/>
                </a:solidFill>
                <a:effectLst/>
                <a:latin typeface="+mn-lt"/>
                <a:ea typeface="+mn-ea"/>
                <a:cs typeface="+mn-cs"/>
              </a:rPr>
              <a:t>Students have 10 minutes to review blurb and reflect on the type of experience they plan to have, the skills they anticipate learning and/or the skills they may want to learn while abroad. Write it down for themselves. Hear from 3-4 students if time permits. </a:t>
            </a:r>
            <a:endParaRPr lang="en-US" b="0" dirty="0">
              <a:effectLst/>
            </a:endParaRPr>
          </a:p>
          <a:p>
            <a:br>
              <a:rPr lang="en-US" dirty="0"/>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24</a:t>
            </a:fld>
            <a:endParaRPr lang="en-US" dirty="0"/>
          </a:p>
        </p:txBody>
      </p:sp>
    </p:spTree>
    <p:extLst>
      <p:ext uri="{BB962C8B-B14F-4D97-AF65-F5344CB8AC3E}">
        <p14:creationId xmlns:p14="http://schemas.microsoft.com/office/powerpoint/2010/main" val="127472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Review this summary of experience and highlight for yourself</a:t>
            </a:r>
          </a:p>
        </p:txBody>
      </p:sp>
      <p:sp>
        <p:nvSpPr>
          <p:cNvPr id="4" name="Slide Number Placeholder 3"/>
          <p:cNvSpPr>
            <a:spLocks noGrp="1"/>
          </p:cNvSpPr>
          <p:nvPr>
            <p:ph type="sldNum" sz="quarter" idx="5"/>
          </p:nvPr>
        </p:nvSpPr>
        <p:spPr/>
        <p:txBody>
          <a:bodyPr/>
          <a:lstStyle/>
          <a:p>
            <a:fld id="{3CFA0038-7055-434C-B6C4-B8C69565C600}" type="slidenum">
              <a:rPr lang="en-US" smtClean="0"/>
              <a:t>25</a:t>
            </a:fld>
            <a:endParaRPr lang="en-US" dirty="0"/>
          </a:p>
        </p:txBody>
      </p:sp>
    </p:spTree>
    <p:extLst>
      <p:ext uri="{BB962C8B-B14F-4D97-AF65-F5344CB8AC3E}">
        <p14:creationId xmlns:p14="http://schemas.microsoft.com/office/powerpoint/2010/main" val="25198538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Review this summary of experience and highlight for yourself</a:t>
            </a:r>
          </a:p>
        </p:txBody>
      </p:sp>
      <p:sp>
        <p:nvSpPr>
          <p:cNvPr id="4" name="Slide Number Placeholder 3"/>
          <p:cNvSpPr>
            <a:spLocks noGrp="1"/>
          </p:cNvSpPr>
          <p:nvPr>
            <p:ph type="sldNum" sz="quarter" idx="5"/>
          </p:nvPr>
        </p:nvSpPr>
        <p:spPr/>
        <p:txBody>
          <a:bodyPr/>
          <a:lstStyle/>
          <a:p>
            <a:fld id="{3CFA0038-7055-434C-B6C4-B8C69565C600}" type="slidenum">
              <a:rPr lang="en-US" smtClean="0"/>
              <a:t>26</a:t>
            </a:fld>
            <a:endParaRPr lang="en-US" dirty="0"/>
          </a:p>
        </p:txBody>
      </p:sp>
    </p:spTree>
    <p:extLst>
      <p:ext uri="{BB962C8B-B14F-4D97-AF65-F5344CB8AC3E}">
        <p14:creationId xmlns:p14="http://schemas.microsoft.com/office/powerpoint/2010/main" val="3518786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Ali/Diana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Up to 20 min for employer speaker. </a:t>
            </a:r>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27</a:t>
            </a:fld>
            <a:endParaRPr lang="en-US" dirty="0"/>
          </a:p>
        </p:txBody>
      </p:sp>
    </p:spTree>
    <p:extLst>
      <p:ext uri="{BB962C8B-B14F-4D97-AF65-F5344CB8AC3E}">
        <p14:creationId xmlns:p14="http://schemas.microsoft.com/office/powerpoint/2010/main" val="894574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a:effectLst/>
              </a:rPr>
              <a:t>Sanam</a:t>
            </a:r>
            <a:br>
              <a:rPr lang="en-US" b="0" dirty="0">
                <a:effectLst/>
              </a:rPr>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28</a:t>
            </a:fld>
            <a:endParaRPr lang="en-US" dirty="0"/>
          </a:p>
        </p:txBody>
      </p:sp>
    </p:spTree>
    <p:extLst>
      <p:ext uri="{BB962C8B-B14F-4D97-AF65-F5344CB8AC3E}">
        <p14:creationId xmlns:p14="http://schemas.microsoft.com/office/powerpoint/2010/main" val="1378840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a:effectLst/>
              </a:rPr>
              <a:t>Sanam</a:t>
            </a:r>
            <a:br>
              <a:rPr lang="en-US" b="0" dirty="0">
                <a:effectLst/>
              </a:rPr>
            </a:b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29</a:t>
            </a:fld>
            <a:endParaRPr lang="en-US" dirty="0"/>
          </a:p>
        </p:txBody>
      </p:sp>
    </p:spTree>
    <p:extLst>
      <p:ext uri="{BB962C8B-B14F-4D97-AF65-F5344CB8AC3E}">
        <p14:creationId xmlns:p14="http://schemas.microsoft.com/office/powerpoint/2010/main" val="909376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1" kern="1200" dirty="0">
                <a:solidFill>
                  <a:schemeClr val="tx1"/>
                </a:solidFill>
                <a:effectLst/>
                <a:latin typeface="+mn-lt"/>
                <a:ea typeface="+mn-ea"/>
                <a:cs typeface="+mn-cs"/>
              </a:rPr>
              <a:t>Ali </a:t>
            </a:r>
          </a:p>
          <a:p>
            <a:pPr rtl="0" fontAlgn="base"/>
            <a:r>
              <a:rPr lang="en-US" sz="1200" b="1" i="1" kern="1200" dirty="0">
                <a:solidFill>
                  <a:schemeClr val="tx1"/>
                </a:solidFill>
                <a:effectLst/>
                <a:latin typeface="+mn-lt"/>
                <a:ea typeface="+mn-ea"/>
                <a:cs typeface="+mn-cs"/>
              </a:rPr>
              <a:t>Notes: </a:t>
            </a:r>
            <a:r>
              <a:rPr lang="en-US" sz="1200" b="1" i="0" kern="1200" dirty="0">
                <a:solidFill>
                  <a:schemeClr val="tx1"/>
                </a:solidFill>
                <a:effectLst/>
                <a:latin typeface="+mn-lt"/>
                <a:ea typeface="+mn-ea"/>
                <a:cs typeface="+mn-cs"/>
              </a:rPr>
              <a:t>Since you’ll be careering for life, you need a good process to respond to change and determine your next step. Design thinking is that process!</a:t>
            </a:r>
          </a:p>
          <a:p>
            <a:pPr rtl="0" fontAlgn="base"/>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Times" pitchFamily="-110" charset="0"/>
                <a:ea typeface="ＭＳ Ｐゴシック" pitchFamily="34" charset="-128"/>
              </a:rPr>
              <a:t>Know Your I and Why</a:t>
            </a:r>
            <a:r>
              <a:rPr lang="en-US" sz="1200" kern="1200" dirty="0">
                <a:solidFill>
                  <a:schemeClr val="tx1"/>
                </a:solidFill>
                <a:effectLst/>
                <a:latin typeface="Times" pitchFamily="-110" charset="0"/>
                <a:ea typeface="ＭＳ Ｐゴシック" pitchFamily="34" charset="-128"/>
              </a:rPr>
              <a:t>: </a:t>
            </a:r>
            <a:r>
              <a:rPr lang="en-US" sz="1200" kern="1200" dirty="0">
                <a:solidFill>
                  <a:schemeClr val="tx1"/>
                </a:solidFill>
                <a:effectLst/>
                <a:latin typeface="Times" pitchFamily="-110" charset="0"/>
                <a:ea typeface="ＭＳ Ｐゴシック" pitchFamily="34" charset="-128"/>
                <a:cs typeface="ＭＳ Ｐゴシック" charset="0"/>
              </a:rPr>
              <a:t>We emphasize self-knowledge because as external circumstances shift, it is all the more important to have a clear, strong inner compass to guide your decisions and next steps. </a:t>
            </a:r>
            <a:r>
              <a:rPr lang="en-US" sz="1200" kern="1200" dirty="0">
                <a:solidFill>
                  <a:schemeClr val="tx1"/>
                </a:solidFill>
                <a:effectLst/>
                <a:latin typeface="Times" pitchFamily="-110" charset="0"/>
                <a:ea typeface="ＭＳ Ｐゴシック" pitchFamily="34" charset="-128"/>
              </a:rPr>
              <a:t>Taking time to identify your interests, strengths and goals helps you find fitting work and enables you to tell a clear story to others. So consider our programs coded red for self-assessment.</a:t>
            </a:r>
            <a:endParaRPr lang="en-US" sz="1200" kern="1200" dirty="0">
              <a:solidFill>
                <a:schemeClr val="tx1"/>
              </a:solidFill>
              <a:effectLst/>
              <a:latin typeface="Times" pitchFamily="-110" charset="0"/>
              <a:ea typeface="ＭＳ Ｐゴシック" pitchFamily="34" charset="-128"/>
              <a:cs typeface="ＭＳ Ｐゴシック" charset="0"/>
            </a:endParaRPr>
          </a:p>
          <a:p>
            <a:endParaRPr lang="en-US" sz="1200" kern="1200" dirty="0">
              <a:solidFill>
                <a:schemeClr val="tx1"/>
              </a:solidFill>
              <a:effectLst/>
              <a:latin typeface="Times" pitchFamily="-110" charset="0"/>
              <a:ea typeface="ＭＳ Ｐゴシック" pitchFamily="34" charset="-128"/>
            </a:endParaRPr>
          </a:p>
          <a:p>
            <a:r>
              <a:rPr lang="en-US" sz="1200" b="1" kern="1200" dirty="0">
                <a:solidFill>
                  <a:schemeClr val="tx1"/>
                </a:solidFill>
                <a:effectLst/>
                <a:latin typeface="Times" pitchFamily="-110" charset="0"/>
                <a:ea typeface="ＭＳ Ｐゴシック" pitchFamily="34" charset="-128"/>
              </a:rPr>
              <a:t>Explore and Experience</a:t>
            </a:r>
            <a:r>
              <a:rPr lang="en-US" sz="1200" kern="1200" dirty="0">
                <a:solidFill>
                  <a:schemeClr val="tx1"/>
                </a:solidFill>
                <a:effectLst/>
                <a:latin typeface="Times" pitchFamily="-110" charset="0"/>
                <a:ea typeface="ＭＳ Ｐゴシック" pitchFamily="34" charset="-128"/>
              </a:rPr>
              <a:t>– you can’t just think your way into a career, you need to test things out. Being open minded and curious ensures that you won’t miss new opportunities as they arise. All of our programs coded Green will walk you through the process of exploring different options.</a:t>
            </a:r>
          </a:p>
          <a:p>
            <a:r>
              <a:rPr lang="en-US" sz="1200" b="1" kern="1200" dirty="0">
                <a:solidFill>
                  <a:schemeClr val="tx1"/>
                </a:solidFill>
                <a:effectLst/>
                <a:latin typeface="Times" pitchFamily="-110" charset="0"/>
                <a:ea typeface="ＭＳ Ｐゴシック" pitchFamily="34" charset="-128"/>
              </a:rPr>
              <a:t>Tell Your Story </a:t>
            </a:r>
            <a:r>
              <a:rPr lang="en-US" sz="1200" kern="1200" dirty="0">
                <a:solidFill>
                  <a:schemeClr val="tx1"/>
                </a:solidFill>
                <a:effectLst/>
                <a:latin typeface="Times" pitchFamily="-110" charset="0"/>
                <a:ea typeface="ＭＳ Ｐゴシック" pitchFamily="34" charset="-128"/>
              </a:rPr>
              <a:t>– </a:t>
            </a:r>
            <a:r>
              <a:rPr lang="en-US" sz="1200" dirty="0"/>
              <a:t>How will you stand out in a saturated information landscape? By being yourself! Learn how to identify and promote your unique value and portfolio of experiences in multiple media. All programs coded Gold will focus on how to generate clear and compelling documents and other communications throughout your job search or networking processes.</a:t>
            </a:r>
            <a:endParaRPr lang="en-US" sz="1200" kern="1200" dirty="0">
              <a:solidFill>
                <a:schemeClr val="tx1"/>
              </a:solidFill>
              <a:effectLst/>
              <a:latin typeface="Times" pitchFamily="-110" charset="0"/>
              <a:ea typeface="ＭＳ Ｐゴシック" pitchFamily="34" charset="-128"/>
            </a:endParaRPr>
          </a:p>
          <a:p>
            <a:r>
              <a:rPr lang="en-US" sz="1200" b="1" kern="1200" dirty="0">
                <a:solidFill>
                  <a:schemeClr val="tx1"/>
                </a:solidFill>
                <a:effectLst/>
                <a:latin typeface="Times" pitchFamily="-110" charset="0"/>
                <a:ea typeface="ＭＳ Ｐゴシック" pitchFamily="34" charset="-128"/>
              </a:rPr>
              <a:t>Navigate Your Networks</a:t>
            </a:r>
            <a:r>
              <a:rPr lang="en-US" sz="1200" b="0" kern="1200" dirty="0">
                <a:solidFill>
                  <a:schemeClr val="tx1"/>
                </a:solidFill>
                <a:effectLst/>
                <a:latin typeface="Times" pitchFamily="-110" charset="0"/>
                <a:ea typeface="ＭＳ Ｐゴシック" pitchFamily="34" charset="-128"/>
              </a:rPr>
              <a:t>– Most jobs come from relationships, not listings. You build communities through all of your activities, professional and personal. Tell your story regularly and let the power of networks connect you to new opportunities and people who can help. NU Source, LinkedIn and other social media are great networking tools, as is everyday conversation with others. Programs coded BLUE focus on networking, social impact careers and other community-engaged aspects of designing your career and life.</a:t>
            </a:r>
            <a:endParaRPr lang="en-US" sz="1200" b="1" kern="1200" dirty="0">
              <a:solidFill>
                <a:schemeClr val="tx1"/>
              </a:solidFill>
              <a:effectLst/>
              <a:latin typeface="Times" pitchFamily="-110" charset="0"/>
              <a:ea typeface="ＭＳ Ｐゴシック" pitchFamily="34" charset="-128"/>
            </a:endParaRPr>
          </a:p>
          <a:p>
            <a:r>
              <a:rPr lang="en-US" sz="1200" b="1" kern="1200" dirty="0">
                <a:solidFill>
                  <a:schemeClr val="tx1"/>
                </a:solidFill>
                <a:effectLst/>
                <a:latin typeface="Times" pitchFamily="-110" charset="0"/>
                <a:ea typeface="ＭＳ Ｐゴシック" pitchFamily="34" charset="-128"/>
              </a:rPr>
              <a:t>Reflect and Recalibrate </a:t>
            </a:r>
            <a:r>
              <a:rPr lang="en-US" sz="1200" kern="1200" dirty="0">
                <a:solidFill>
                  <a:schemeClr val="tx1"/>
                </a:solidFill>
                <a:effectLst/>
                <a:latin typeface="Times" pitchFamily="-110" charset="0"/>
                <a:ea typeface="ＭＳ Ｐゴシック" pitchFamily="34" charset="-128"/>
              </a:rPr>
              <a:t>– After you’ve tested out an option, it’s time to assess how it went. If the experience was positive then keep heading in that direction! If not, what adjustments could you make? SAIL can help you with the reflection process, which is key to making good decisions that lead to lifelong career resiliency. Programs coded PURPLE focus on moments to take stock and engage in self-care too, which you need to stay healthy and resilient on your journey.</a:t>
            </a:r>
            <a:endParaRPr lang="en-US" dirty="0"/>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Today, we’re going to be focusing on </a:t>
            </a:r>
            <a:r>
              <a:rPr lang="en-US" sz="1200" b="1" i="0" kern="1200" dirty="0">
                <a:solidFill>
                  <a:schemeClr val="tx1"/>
                </a:solidFill>
                <a:effectLst/>
                <a:highlight>
                  <a:srgbClr val="FFFF00"/>
                </a:highlight>
                <a:latin typeface="+mn-lt"/>
                <a:ea typeface="+mn-ea"/>
                <a:cs typeface="+mn-cs"/>
              </a:rPr>
              <a:t>TELL YOUR STORY</a:t>
            </a:r>
            <a:r>
              <a:rPr lang="en-US" sz="1200" b="0" i="0" kern="1200" dirty="0">
                <a:solidFill>
                  <a:schemeClr val="tx1"/>
                </a:solidFill>
                <a:effectLst/>
                <a:highlight>
                  <a:srgbClr val="FFFF00"/>
                </a:highlight>
                <a:latin typeface="+mn-lt"/>
                <a:ea typeface="+mn-ea"/>
                <a:cs typeface="+mn-cs"/>
              </a:rPr>
              <a:t> in terms of articulating your global experience </a:t>
            </a:r>
            <a:r>
              <a:rPr lang="en-US" sz="1200" b="0" i="0" kern="1200" dirty="0">
                <a:solidFill>
                  <a:schemeClr val="tx1"/>
                </a:solidFill>
                <a:effectLst/>
                <a:latin typeface="+mn-lt"/>
                <a:ea typeface="+mn-ea"/>
                <a:cs typeface="+mn-cs"/>
              </a:rPr>
              <a:t>and want you to see where this piece of the puzzle fits into the bigger picture of ongoing career and life design. </a:t>
            </a: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a:t>
            </a:fld>
            <a:endParaRPr lang="en-US" dirty="0"/>
          </a:p>
        </p:txBody>
      </p:sp>
    </p:spTree>
    <p:extLst>
      <p:ext uri="{BB962C8B-B14F-4D97-AF65-F5344CB8AC3E}">
        <p14:creationId xmlns:p14="http://schemas.microsoft.com/office/powerpoint/2010/main" val="4284822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Diana</a:t>
            </a:r>
          </a:p>
          <a:p>
            <a:pPr rtl="0"/>
            <a:r>
              <a:rPr lang="en-US" sz="1200" b="0" i="0" u="none" strike="noStrike" kern="1200" dirty="0">
                <a:solidFill>
                  <a:schemeClr val="tx1"/>
                </a:solidFill>
                <a:effectLst/>
                <a:latin typeface="+mn-lt"/>
                <a:ea typeface="+mn-ea"/>
                <a:cs typeface="+mn-cs"/>
              </a:rPr>
              <a:t>Up to 10 minutes-</a:t>
            </a:r>
            <a:r>
              <a:rPr lang="en-US" sz="1200" b="0" i="0" u="none" strike="noStrike" kern="1200" baseline="0" dirty="0">
                <a:solidFill>
                  <a:schemeClr val="tx1"/>
                </a:solidFill>
                <a:effectLst/>
                <a:latin typeface="+mn-lt"/>
                <a:ea typeface="+mn-ea"/>
                <a:cs typeface="+mn-cs"/>
              </a:rPr>
              <a:t> 5min per question – 2 min per student for each question. </a:t>
            </a:r>
          </a:p>
          <a:p>
            <a:pPr rtl="0"/>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&lt;20 students - 3-4 groups. </a:t>
            </a:r>
          </a:p>
          <a:p>
            <a:pPr rtl="0"/>
            <a:r>
              <a:rPr lang="en-US" sz="1200" b="0" i="0" u="none" strike="noStrike" kern="1200" dirty="0">
                <a:solidFill>
                  <a:schemeClr val="tx1"/>
                </a:solidFill>
                <a:effectLst/>
                <a:latin typeface="+mn-lt"/>
                <a:ea typeface="+mn-ea"/>
                <a:cs typeface="+mn-cs"/>
              </a:rPr>
              <a:t>&gt;20 students pair and share</a:t>
            </a:r>
            <a:endParaRPr lang="en-US" b="0" dirty="0">
              <a:effectLst/>
            </a:endParaRPr>
          </a:p>
          <a:p>
            <a:pPr rtl="0"/>
            <a:endParaRPr lang="en-US" b="0" dirty="0">
              <a:effectLst/>
            </a:endParaRPr>
          </a:p>
          <a:p>
            <a:pPr rtl="0"/>
            <a:r>
              <a:rPr lang="en-US" sz="1200" b="0" i="0" u="none" strike="noStrike" kern="1200" dirty="0">
                <a:solidFill>
                  <a:schemeClr val="tx1"/>
                </a:solidFill>
                <a:effectLst/>
                <a:latin typeface="+mn-lt"/>
                <a:ea typeface="+mn-ea"/>
                <a:cs typeface="+mn-cs"/>
              </a:rPr>
              <a:t>Each</a:t>
            </a:r>
            <a:r>
              <a:rPr lang="en-US" sz="1200" b="0" i="0" u="none" strike="noStrike" kern="1200" baseline="0" dirty="0">
                <a:solidFill>
                  <a:schemeClr val="tx1"/>
                </a:solidFill>
                <a:effectLst/>
                <a:latin typeface="+mn-lt"/>
                <a:ea typeface="+mn-ea"/>
                <a:cs typeface="+mn-cs"/>
              </a:rPr>
              <a:t> group will pick 2 questions from the basket. </a:t>
            </a:r>
            <a:r>
              <a:rPr lang="en-US" sz="1200" b="0" i="0" u="none" strike="noStrike" kern="1200" dirty="0">
                <a:solidFill>
                  <a:schemeClr val="tx1"/>
                </a:solidFill>
                <a:effectLst/>
                <a:latin typeface="+mn-lt"/>
                <a:ea typeface="+mn-ea"/>
                <a:cs typeface="+mn-cs"/>
              </a:rPr>
              <a:t>- 1 per student, answer the question they pick and then switch if time permits</a:t>
            </a:r>
            <a:endParaRPr lang="en-US" b="0" dirty="0">
              <a:effectLst/>
            </a:endParaRP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30</a:t>
            </a:fld>
            <a:endParaRPr lang="en-US" dirty="0"/>
          </a:p>
        </p:txBody>
      </p:sp>
    </p:spTree>
    <p:extLst>
      <p:ext uri="{BB962C8B-B14F-4D97-AF65-F5344CB8AC3E}">
        <p14:creationId xmlns:p14="http://schemas.microsoft.com/office/powerpoint/2010/main" val="1094932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“Tell me about yourself”:  you want to describe a present situation, past experience and future aspirations in relation to the position and/or organization</a:t>
            </a:r>
            <a:endParaRPr lang="en-US" dirty="0">
              <a:ea typeface="+mn-ea"/>
              <a:cs typeface="+mn-cs"/>
            </a:endParaRPr>
          </a:p>
          <a:p>
            <a:pPr rtl="0" fontAlgn="base"/>
            <a:r>
              <a:rPr lang="en-US" sz="1200" b="0" i="0" u="none" strike="noStrike" kern="1200" dirty="0">
                <a:solidFill>
                  <a:schemeClr val="tx1"/>
                </a:solidFill>
                <a:effectLst/>
                <a:latin typeface="+mn-lt"/>
                <a:ea typeface="+mn-ea"/>
                <a:cs typeface="+mn-cs"/>
              </a:rPr>
              <a:t>“ What are your strengths?”: Start with strengths, make sure it’s </a:t>
            </a:r>
            <a:r>
              <a:rPr lang="en-US" sz="1200" b="0" i="1" u="none" strike="noStrike" kern="1200" dirty="0">
                <a:solidFill>
                  <a:schemeClr val="tx1"/>
                </a:solidFill>
                <a:effectLst/>
                <a:latin typeface="+mn-lt"/>
                <a:ea typeface="+mn-ea"/>
                <a:cs typeface="+mn-cs"/>
              </a:rPr>
              <a:t>in relation</a:t>
            </a:r>
            <a:r>
              <a:rPr lang="en-US" sz="1200" b="0" i="0" u="none" strike="noStrike" kern="1200" dirty="0">
                <a:solidFill>
                  <a:schemeClr val="tx1"/>
                </a:solidFill>
                <a:effectLst/>
                <a:latin typeface="+mn-lt"/>
                <a:ea typeface="+mn-ea"/>
                <a:cs typeface="+mn-cs"/>
              </a:rPr>
              <a:t> to the position/company.  </a:t>
            </a:r>
            <a:r>
              <a:rPr lang="en-US" sz="1200" b="1" i="0" u="none" strike="noStrike" kern="1200" dirty="0">
                <a:solidFill>
                  <a:schemeClr val="tx1"/>
                </a:solidFill>
                <a:effectLst/>
                <a:latin typeface="+mn-lt"/>
                <a:ea typeface="+mn-ea"/>
                <a:cs typeface="+mn-cs"/>
              </a:rPr>
              <a:t>Give an example!</a:t>
            </a:r>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“what are your Weakness or an area of improvement : focus on something obvious or something you can “rebound” from – explain how you plan to overcome this weakness or the steps  you’ve already taken to do so.</a:t>
            </a:r>
          </a:p>
          <a:p>
            <a:pPr rtl="0" fontAlgn="base"/>
            <a:r>
              <a:rPr lang="en-US" sz="1200" b="0" i="0" u="none" strike="noStrike" kern="1200" dirty="0">
                <a:solidFill>
                  <a:schemeClr val="tx1"/>
                </a:solidFill>
                <a:effectLst/>
                <a:latin typeface="+mn-lt"/>
                <a:ea typeface="+mn-ea"/>
                <a:cs typeface="+mn-cs"/>
              </a:rPr>
              <a:t>“why are you interested in the position?”: They’re testing you! Did you do your research? Show your passion for the work you anticipate doing as part of that company. </a:t>
            </a:r>
          </a:p>
          <a:p>
            <a:pPr rtl="0" fontAlgn="base"/>
            <a:r>
              <a:rPr lang="en-US" sz="1200" b="0" i="0" u="none" strike="noStrike" kern="1200" dirty="0">
                <a:solidFill>
                  <a:schemeClr val="tx1"/>
                </a:solidFill>
                <a:effectLst/>
                <a:latin typeface="+mn-lt"/>
                <a:ea typeface="+mn-ea"/>
                <a:cs typeface="+mn-cs"/>
              </a:rPr>
              <a:t>“what are some of your accomplishments?”: you can certainly talk about your global experience here as well to highlight the value. Just Be honest! If you can think of something that relates to the position, even better!</a:t>
            </a:r>
          </a:p>
          <a:p>
            <a:pPr rtl="0" fontAlgn="base"/>
            <a:r>
              <a:rPr lang="en-US" sz="1200" b="0" i="0" u="none" strike="noStrike" kern="1200" dirty="0">
                <a:solidFill>
                  <a:schemeClr val="tx1"/>
                </a:solidFill>
                <a:effectLst/>
                <a:latin typeface="+mn-lt"/>
                <a:ea typeface="+mn-ea"/>
                <a:cs typeface="+mn-cs"/>
              </a:rPr>
              <a:t>“Why should I hire you over the other applicants?”: This is your professional introduction! Think of what differentiates you from other candidates and leverages your accomplishments (experiences, global experiences, leadership, etc.). </a:t>
            </a:r>
          </a:p>
          <a:p>
            <a:pPr rtl="0" fontAlgn="base"/>
            <a:r>
              <a:rPr lang="en-US" sz="1200" b="0" i="0" u="none" strike="noStrike" kern="1200" dirty="0">
                <a:solidFill>
                  <a:schemeClr val="tx1"/>
                </a:solidFill>
                <a:effectLst/>
                <a:latin typeface="+mn-lt"/>
                <a:ea typeface="+mn-ea"/>
                <a:cs typeface="+mn-cs"/>
              </a:rPr>
              <a:t>“Is there anything you’d like to add”: This is similar to “why should I hire you?” However, you can use this to emphasize an outstanding accomplishment, to clarify a response to an earlier question, or reiterate your enthusiasm for the opportunity. </a:t>
            </a:r>
          </a:p>
          <a:p>
            <a:pPr rtl="0"/>
            <a:br>
              <a:rPr lang="en-US" b="0" dirty="0">
                <a:effectLst/>
                <a:cs typeface="+mn-lt"/>
              </a:rPr>
            </a:br>
            <a:br>
              <a:rPr lang="en-US" b="0" dirty="0">
                <a:effectLst/>
                <a:cs typeface="+mn-lt"/>
              </a:rPr>
            </a:br>
            <a:br>
              <a:rPr lang="en-US" b="0" dirty="0">
                <a:effectLst/>
                <a:cs typeface="+mn-lt"/>
              </a:rPr>
            </a:br>
            <a:br>
              <a:rPr lang="en-US" b="0" dirty="0">
                <a:effectLst/>
                <a:cs typeface="+mn-lt"/>
              </a:rPr>
            </a:br>
            <a:br>
              <a:rPr lang="en-US" b="0" dirty="0">
                <a:effectLst/>
                <a:cs typeface="+mn-lt"/>
              </a:rPr>
            </a:br>
            <a:br>
              <a:rPr lang="en-US" b="0" dirty="0">
                <a:effectLst/>
                <a:cs typeface="+mn-lt"/>
              </a:rPr>
            </a:br>
            <a:br>
              <a:rPr lang="en-US" dirty="0">
                <a:cs typeface="+mn-lt"/>
              </a:rPr>
            </a:br>
            <a:endParaRPr lang="en-US" dirty="0">
              <a:cs typeface="Calibri"/>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31</a:t>
            </a:fld>
            <a:endParaRPr lang="en-US" dirty="0"/>
          </a:p>
        </p:txBody>
      </p:sp>
    </p:spTree>
    <p:extLst>
      <p:ext uri="{BB962C8B-B14F-4D97-AF65-F5344CB8AC3E}">
        <p14:creationId xmlns:p14="http://schemas.microsoft.com/office/powerpoint/2010/main" val="3717022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Notes: </a:t>
            </a:r>
            <a:r>
              <a:rPr lang="en-US" sz="1200" kern="1200" dirty="0">
                <a:solidFill>
                  <a:schemeClr val="tx1"/>
                </a:solidFill>
                <a:effectLst/>
                <a:latin typeface="+mn-lt"/>
                <a:ea typeface="+mn-ea"/>
                <a:cs typeface="+mn-cs"/>
              </a:rPr>
              <a:t>If you haven’t downloaded the SAIL app, I encourage you to do so now! It’s a great tool to log and track your on-campus experiences. Trust me when I say, it’s always worth taking time to reflect on your experiences soon after they happen instead of months or a year later when you need to recall specific information. If you have it downloaded, I encourage you to open it now and if you are in the process of downloading, when you’re ready..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Login to SAIL Northeastern, Student Experience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Use </a:t>
            </a:r>
            <a:r>
              <a:rPr lang="en-US" sz="1200" u="none" strike="noStrike" kern="1200" dirty="0" err="1">
                <a:solidFill>
                  <a:schemeClr val="tx1"/>
                </a:solidFill>
                <a:effectLst/>
                <a:latin typeface="+mn-lt"/>
                <a:ea typeface="+mn-ea"/>
                <a:cs typeface="+mn-cs"/>
                <a:hlinkClick r:id="rId3"/>
              </a:rPr>
              <a:t>MyStory</a:t>
            </a:r>
            <a:r>
              <a:rPr lang="en-US" sz="1200" kern="1200" dirty="0">
                <a:solidFill>
                  <a:schemeClr val="tx1"/>
                </a:solidFill>
                <a:effectLst/>
                <a:latin typeface="+mn-lt"/>
                <a:ea typeface="+mn-ea"/>
                <a:cs typeface="+mn-cs"/>
              </a:rPr>
              <a:t> to connect learning from workshops, classes, jobs, and co-ops to foundational masteries that match your developing career goals. It could be a workshop like this one, a class, or any other experience you have that is associated with NU. It allows you to take charge of your own learning and gives you great language and terminology to describe your experiences in a way anyone would understand because it uses common terms for different competencies within each dimension. SAIL fits in with every part of career design – from understanding yourself or “Finding Your Why” to telling your story all the way through to reflecting and recalibrating.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Take charge of your learning by engaging with activities related to selected Dimensions of Holistic Growth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Use SAIL terminology to communicate your experiences/competencies</a:t>
            </a: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32</a:t>
            </a:fld>
            <a:endParaRPr lang="en-US" dirty="0"/>
          </a:p>
        </p:txBody>
      </p:sp>
    </p:spTree>
    <p:extLst>
      <p:ext uri="{BB962C8B-B14F-4D97-AF65-F5344CB8AC3E}">
        <p14:creationId xmlns:p14="http://schemas.microsoft.com/office/powerpoint/2010/main" val="1630796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1" kern="1200" dirty="0">
                <a:solidFill>
                  <a:schemeClr val="tx1"/>
                </a:solidFill>
                <a:effectLst/>
                <a:latin typeface="+mn-lt"/>
                <a:ea typeface="+mn-ea"/>
                <a:cs typeface="+mn-cs"/>
              </a:rPr>
              <a:t>Notes: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addition to the resources we discussed today, check out the variety of other resources found on our website, careers.northeastern.edu in addition to our other coaching labs and Career Studio for drop-ins M,R,F 1:30-4:30pm and T/W 1:30-7pm eastern time. Be sure to check out what else is happening on campus in SAIL and in </a:t>
            </a:r>
            <a:r>
              <a:rPr lang="en-US" sz="1200" kern="1200" dirty="0" err="1">
                <a:solidFill>
                  <a:schemeClr val="tx1"/>
                </a:solidFill>
                <a:effectLst/>
                <a:latin typeface="+mn-lt"/>
                <a:ea typeface="+mn-ea"/>
                <a:cs typeface="+mn-cs"/>
              </a:rPr>
              <a:t>NUworks</a:t>
            </a:r>
            <a:r>
              <a:rPr lang="en-US" sz="1200" kern="1200" dirty="0">
                <a:solidFill>
                  <a:schemeClr val="tx1"/>
                </a:solidFill>
                <a:effectLst/>
                <a:latin typeface="+mn-lt"/>
                <a:ea typeface="+mn-ea"/>
                <a:cs typeface="+mn-cs"/>
              </a:rPr>
              <a:t> as well! </a:t>
            </a:r>
          </a:p>
          <a:p>
            <a:pPr fontAlgn="base"/>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a:p>
            <a:pPr fontAlgn="base"/>
            <a:r>
              <a:rPr lang="en-US" sz="1200" b="1" kern="1200" dirty="0">
                <a:solidFill>
                  <a:schemeClr val="tx1"/>
                </a:solidFill>
                <a:effectLst/>
                <a:latin typeface="+mn-lt"/>
                <a:ea typeface="+mn-ea"/>
                <a:cs typeface="+mn-cs"/>
              </a:rPr>
              <a:t>Next Steps:</a:t>
            </a: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Reinforce the ‘tagline’ or takeaway of the coaching lab. </a:t>
            </a:r>
          </a:p>
          <a:p>
            <a:pPr fontAlgn="base"/>
            <a:r>
              <a:rPr lang="en-US" sz="1200" kern="1200" dirty="0">
                <a:solidFill>
                  <a:schemeClr val="tx1"/>
                </a:solidFill>
                <a:effectLst/>
                <a:latin typeface="+mn-lt"/>
                <a:ea typeface="+mn-ea"/>
                <a:cs typeface="+mn-cs"/>
              </a:rPr>
              <a:t> </a:t>
            </a:r>
          </a:p>
          <a:p>
            <a:pPr fontAlgn="base"/>
            <a:r>
              <a:rPr lang="en-US" sz="1200" b="1" kern="1200" dirty="0">
                <a:solidFill>
                  <a:schemeClr val="tx1"/>
                </a:solidFill>
                <a:effectLst/>
                <a:latin typeface="+mn-lt"/>
                <a:ea typeface="+mn-ea"/>
                <a:cs typeface="+mn-cs"/>
              </a:rPr>
              <a:t>What are your next steps?</a:t>
            </a: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In the chat, put one thing you’re going to do sometime after today’s session to work towards your goals. </a:t>
            </a:r>
          </a:p>
          <a:p>
            <a:pPr fontAlgn="base"/>
            <a:endParaRPr lang="en-US" sz="1200" kern="1200" dirty="0">
              <a:solidFill>
                <a:schemeClr val="tx1"/>
              </a:solidFill>
              <a:effectLst/>
              <a:latin typeface="+mn-lt"/>
              <a:ea typeface="+mn-ea"/>
              <a:cs typeface="+mn-cs"/>
            </a:endParaRPr>
          </a:p>
          <a:p>
            <a:pPr fontAlgn="base"/>
            <a:r>
              <a:rPr lang="en-US" sz="1200" b="1" kern="1200" dirty="0">
                <a:solidFill>
                  <a:schemeClr val="tx1"/>
                </a:solidFill>
                <a:effectLst/>
                <a:latin typeface="+mn-lt"/>
                <a:ea typeface="+mn-ea"/>
                <a:cs typeface="+mn-cs"/>
              </a:rPr>
              <a:t>Resources: </a:t>
            </a:r>
            <a:endParaRPr lang="en-US" sz="1200" kern="1200" dirty="0">
              <a:solidFill>
                <a:schemeClr val="tx1"/>
              </a:solidFill>
              <a:effectLst/>
              <a:latin typeface="+mn-lt"/>
              <a:ea typeface="+mn-ea"/>
              <a:cs typeface="+mn-cs"/>
            </a:endParaRPr>
          </a:p>
          <a:p>
            <a:pPr lvl="1" fontAlgn="base"/>
            <a:r>
              <a:rPr lang="en-US" sz="1200" kern="1200" dirty="0">
                <a:solidFill>
                  <a:schemeClr val="tx1"/>
                </a:solidFill>
                <a:effectLst/>
                <a:latin typeface="+mn-lt"/>
                <a:ea typeface="+mn-ea"/>
                <a:cs typeface="+mn-cs"/>
              </a:rPr>
              <a:t>Remember, there are a ton of resources available to you through Northeastern and beyond. Be sure to tap into services to help you along the way – they are all here for you! </a:t>
            </a:r>
          </a:p>
          <a:p>
            <a:pPr lvl="1" fontAlgn="base"/>
            <a:r>
              <a:rPr lang="en-US" sz="1200" i="1" kern="1200" dirty="0">
                <a:solidFill>
                  <a:schemeClr val="tx1"/>
                </a:solidFill>
                <a:effectLst/>
                <a:latin typeface="+mn-lt"/>
                <a:ea typeface="+mn-ea"/>
                <a:cs typeface="+mn-cs"/>
              </a:rPr>
              <a:t>Review any new resources you haven’t gone over during the lab. </a:t>
            </a:r>
          </a:p>
          <a:p>
            <a:pPr fontAlgn="base"/>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Thank you again for joining today’s session and we hope to see you again soon! </a:t>
            </a: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33</a:t>
            </a:fld>
            <a:endParaRPr lang="en-US" dirty="0"/>
          </a:p>
        </p:txBody>
      </p:sp>
    </p:spTree>
    <p:extLst>
      <p:ext uri="{BB962C8B-B14F-4D97-AF65-F5344CB8AC3E}">
        <p14:creationId xmlns:p14="http://schemas.microsoft.com/office/powerpoint/2010/main" val="9693777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All</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Staff, Employer and Students stay until 2pm to answer any individual questions. </a:t>
            </a:r>
            <a:endParaRPr lang="en-US" b="0" dirty="0">
              <a:effectLst/>
            </a:endParaRPr>
          </a:p>
          <a:p>
            <a:br>
              <a:rPr lang="en-US" dirty="0"/>
            </a:b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34</a:t>
            </a:fld>
            <a:endParaRPr lang="en-US" dirty="0"/>
          </a:p>
        </p:txBody>
      </p:sp>
    </p:spTree>
    <p:extLst>
      <p:ext uri="{BB962C8B-B14F-4D97-AF65-F5344CB8AC3E}">
        <p14:creationId xmlns:p14="http://schemas.microsoft.com/office/powerpoint/2010/main" val="2699023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dirty="0">
                <a:solidFill>
                  <a:schemeClr val="tx1"/>
                </a:solidFill>
                <a:effectLst/>
                <a:latin typeface="+mn-lt"/>
                <a:ea typeface="+mn-ea"/>
                <a:cs typeface="+mn-cs"/>
              </a:rPr>
              <a:t>Ali </a:t>
            </a:r>
          </a:p>
          <a:p>
            <a:pPr fontAlgn="base"/>
            <a:r>
              <a:rPr lang="en-US" sz="1200" b="1" kern="1200" dirty="0">
                <a:solidFill>
                  <a:schemeClr val="tx1"/>
                </a:solidFill>
                <a:effectLst/>
                <a:latin typeface="+mn-lt"/>
                <a:ea typeface="+mn-ea"/>
                <a:cs typeface="+mn-cs"/>
              </a:rPr>
              <a:t>Notes:</a:t>
            </a:r>
            <a:r>
              <a:rPr lang="en-US" sz="1200" kern="1200" dirty="0">
                <a:solidFill>
                  <a:schemeClr val="tx1"/>
                </a:solidFill>
                <a:effectLst/>
                <a:latin typeface="+mn-lt"/>
                <a:ea typeface="+mn-ea"/>
                <a:cs typeface="+mn-cs"/>
              </a:rPr>
              <a:t> In this coaching lab, we will: </a:t>
            </a:r>
            <a:r>
              <a:rPr lang="en-US" sz="1200" b="1" kern="1200" dirty="0">
                <a:solidFill>
                  <a:schemeClr val="tx1"/>
                </a:solidFill>
                <a:effectLst/>
                <a:latin typeface="+mn-lt"/>
                <a:ea typeface="+mn-ea"/>
                <a:cs typeface="+mn-cs"/>
              </a:rPr>
              <a:t>(read from slides)  </a:t>
            </a:r>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a:t>
            </a:fld>
            <a:endParaRPr lang="en-US" dirty="0"/>
          </a:p>
        </p:txBody>
      </p:sp>
    </p:spTree>
    <p:extLst>
      <p:ext uri="{BB962C8B-B14F-4D97-AF65-F5344CB8AC3E}">
        <p14:creationId xmlns:p14="http://schemas.microsoft.com/office/powerpoint/2010/main" val="1200525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Diana -</a:t>
            </a:r>
            <a:endParaRPr lang="en-US" b="1" dirty="0">
              <a:effectLst/>
            </a:endParaRPr>
          </a:p>
          <a:p>
            <a:pPr rtl="0"/>
            <a:r>
              <a:rPr lang="en-US" sz="1200" b="0" i="0" u="none" strike="noStrike" kern="1200" dirty="0">
                <a:solidFill>
                  <a:schemeClr val="tx1"/>
                </a:solidFill>
                <a:effectLst/>
                <a:latin typeface="+mn-lt"/>
                <a:ea typeface="+mn-ea"/>
                <a:cs typeface="+mn-cs"/>
              </a:rPr>
              <a:t>Student to introduce themselves-  </a:t>
            </a:r>
            <a:endParaRPr lang="en-US" b="0" dirty="0">
              <a:effectLst/>
            </a:endParaRPr>
          </a:p>
          <a:p>
            <a:pPr rtl="0"/>
            <a:r>
              <a:rPr lang="en-US" sz="1200" b="0" i="0" u="none" strike="noStrike" kern="1200" dirty="0">
                <a:solidFill>
                  <a:schemeClr val="tx1"/>
                </a:solidFill>
                <a:effectLst/>
                <a:latin typeface="+mn-lt"/>
                <a:ea typeface="+mn-ea"/>
                <a:cs typeface="+mn-cs"/>
              </a:rPr>
              <a:t>Speak about global experience and how they used the skills gained while abroad into their resume, interview and further working experiences. </a:t>
            </a:r>
            <a:endParaRPr lang="en-US" b="0" dirty="0">
              <a:effectLst/>
            </a:endParaRPr>
          </a:p>
          <a:p>
            <a:pPr rtl="0"/>
            <a:r>
              <a:rPr lang="en-US" sz="1200" b="0" i="0" u="none" strike="noStrike" kern="1200" dirty="0">
                <a:solidFill>
                  <a:schemeClr val="tx1"/>
                </a:solidFill>
                <a:effectLst/>
                <a:latin typeface="+mn-lt"/>
                <a:ea typeface="+mn-ea"/>
                <a:cs typeface="+mn-cs"/>
              </a:rPr>
              <a:t>Intro Student to share perspective. Highlight specific skills as it pertained to field/industry. </a:t>
            </a:r>
            <a:endParaRPr lang="en-US" b="0" dirty="0">
              <a:effectLst/>
            </a:endParaRPr>
          </a:p>
          <a:p>
            <a:br>
              <a:rPr lang="en-US" dirty="0"/>
            </a:br>
            <a:endParaRPr lang="en-US" dirty="0"/>
          </a:p>
          <a:p>
            <a:r>
              <a:rPr lang="en-US" dirty="0"/>
              <a:t>Next Slide: Big Picture/Ali</a:t>
            </a:r>
            <a:br>
              <a:rPr lang="en-US" dirty="0"/>
            </a:br>
            <a:r>
              <a:rPr lang="en-US" dirty="0"/>
              <a:t>Up to 10 minutes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FA0038-7055-434C-B6C4-B8C69565C600}" type="slidenum">
              <a:rPr lang="en-US" smtClean="0"/>
              <a:t>5</a:t>
            </a:fld>
            <a:endParaRPr lang="en-US" dirty="0"/>
          </a:p>
        </p:txBody>
      </p:sp>
    </p:spTree>
    <p:extLst>
      <p:ext uri="{BB962C8B-B14F-4D97-AF65-F5344CB8AC3E}">
        <p14:creationId xmlns:p14="http://schemas.microsoft.com/office/powerpoint/2010/main" val="932036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Ali</a:t>
            </a:r>
            <a:endParaRPr lang="en-US" b="1" dirty="0">
              <a:effectLst/>
            </a:endParaRPr>
          </a:p>
          <a:p>
            <a:pPr rtl="0"/>
            <a:r>
              <a:rPr lang="en-US" sz="1200" b="0" i="0" u="none" strike="noStrike" kern="1200" dirty="0">
                <a:solidFill>
                  <a:schemeClr val="tx1"/>
                </a:solidFill>
                <a:effectLst/>
                <a:latin typeface="+mn-lt"/>
                <a:ea typeface="+mn-ea"/>
                <a:cs typeface="+mn-cs"/>
              </a:rPr>
              <a:t>Thank you (STUDENT) for sharing your experience with us and providing some insights. We know how important it is for you all to hear from your peers and employers, which is why we are so grateful we are able to have them with us today. There is more to be said about why this is important and how you might want to think about this experience for when you come back.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With that said, a large number of employers consider international experience as an important factor when hiring. They also look at your transferable skills. You’ll hear from CIEE later about this. If you think about it, though, it makes sense and there’s a reason these skills are called transferable. If you’ve successfully problem-solved and made informative decisions, chances are you can do it again. We want to make sure you are not glossing over or minimizing your cross-cultural experience. </a:t>
            </a:r>
            <a:endParaRPr lang="en-US" b="0" dirty="0">
              <a:effectLst/>
            </a:endParaRPr>
          </a:p>
          <a:p>
            <a:br>
              <a:rPr lang="en-US" dirty="0"/>
            </a:br>
            <a:r>
              <a:rPr lang="en-US" dirty="0"/>
              <a:t>15 minutes for resume</a:t>
            </a:r>
            <a:endParaRPr lang="en-US" baseline="0" dirty="0"/>
          </a:p>
        </p:txBody>
      </p:sp>
      <p:sp>
        <p:nvSpPr>
          <p:cNvPr id="4" name="Slide Number Placeholder 3"/>
          <p:cNvSpPr>
            <a:spLocks noGrp="1"/>
          </p:cNvSpPr>
          <p:nvPr>
            <p:ph type="sldNum" sz="quarter" idx="5"/>
          </p:nvPr>
        </p:nvSpPr>
        <p:spPr/>
        <p:txBody>
          <a:bodyPr/>
          <a:lstStyle/>
          <a:p>
            <a:fld id="{3CFA0038-7055-434C-B6C4-B8C69565C600}" type="slidenum">
              <a:rPr lang="en-US" smtClean="0"/>
              <a:t>6</a:t>
            </a:fld>
            <a:endParaRPr lang="en-US" dirty="0"/>
          </a:p>
        </p:txBody>
      </p:sp>
    </p:spTree>
    <p:extLst>
      <p:ext uri="{BB962C8B-B14F-4D97-AF65-F5344CB8AC3E}">
        <p14:creationId xmlns:p14="http://schemas.microsoft.com/office/powerpoint/2010/main" val="2363138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Ali</a:t>
            </a:r>
            <a:endParaRPr lang="en-US" b="1" dirty="0">
              <a:effectLst/>
            </a:endParaRPr>
          </a:p>
          <a:p>
            <a:pPr rtl="0"/>
            <a:r>
              <a:rPr lang="en-US" sz="1200" b="0" i="0" u="none" strike="noStrike" kern="1200" dirty="0">
                <a:solidFill>
                  <a:schemeClr val="tx1"/>
                </a:solidFill>
                <a:effectLst/>
                <a:latin typeface="+mn-lt"/>
                <a:ea typeface="+mn-ea"/>
                <a:cs typeface="+mn-cs"/>
              </a:rPr>
              <a:t>Before you even begin a search - for co-op, internship or job, there are a few key preparations to research and consider.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First, you have to make sure you meet the qualifications of the position you are applying to. This means being able to check off 100% of the required qualifications and even some of the </a:t>
            </a:r>
            <a:r>
              <a:rPr lang="en-US" sz="1200" b="0" i="0" u="none" strike="noStrike" kern="1200" dirty="0" err="1">
                <a:solidFill>
                  <a:schemeClr val="tx1"/>
                </a:solidFill>
                <a:effectLst/>
                <a:latin typeface="+mn-lt"/>
                <a:ea typeface="+mn-ea"/>
                <a:cs typeface="+mn-cs"/>
              </a:rPr>
              <a:t>recommeanded</a:t>
            </a:r>
            <a:r>
              <a:rPr lang="en-US" sz="1200" b="0" i="0" u="none" strike="noStrike" kern="1200" dirty="0">
                <a:solidFill>
                  <a:schemeClr val="tx1"/>
                </a:solidFill>
                <a:effectLst/>
                <a:latin typeface="+mn-lt"/>
                <a:ea typeface="+mn-ea"/>
                <a:cs typeface="+mn-cs"/>
              </a:rPr>
              <a:t>. </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Know your industry! Use keywords and terminology - this not only shows your readiness to do the work, but shows a greater understanding of your role within a larger context. </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Review your skills and accomplishments. This is where we see many students underestimate the work they do. Important to be humble, but proud of your abilities. </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 addition to matching the job description, make sure you see a fit within the larger company. Do some research about the company’s profile, goals, accomplishments, etc. This may help you decide whether it is even a right fit for you before applying.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Most importantly, we really encourage you to leverage your network above all. This includes, professors, friends, family, previous supervisors or colleagues, classmates - really anyone! It’s not always about who you know, but who you know may know. Networking looks different for everyone and can be done in many ways - informational interviews being one.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We encourage you to come to our career studio (walk in space) to speak with our staff 1-1 about what this means for you in terms of the search or participate in our workshops to learn more. </a:t>
            </a:r>
            <a:endParaRPr lang="en-US" b="0" dirty="0">
              <a:effectLst/>
            </a:endParaRPr>
          </a:p>
          <a:p>
            <a:br>
              <a:rPr lang="en-US" dirty="0"/>
            </a:br>
            <a:endParaRPr lang="en-US" baseline="0"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7</a:t>
            </a:fld>
            <a:endParaRPr lang="en-US" dirty="0"/>
          </a:p>
        </p:txBody>
      </p:sp>
    </p:spTree>
    <p:extLst>
      <p:ext uri="{BB962C8B-B14F-4D97-AF65-F5344CB8AC3E}">
        <p14:creationId xmlns:p14="http://schemas.microsoft.com/office/powerpoint/2010/main" val="517908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Ali</a:t>
            </a:r>
            <a:endParaRPr lang="en-US" b="1" dirty="0">
              <a:effectLst/>
            </a:endParaRPr>
          </a:p>
          <a:p>
            <a:pPr rtl="0"/>
            <a:br>
              <a:rPr lang="en-US" b="0" dirty="0">
                <a:effectLst/>
              </a:rPr>
            </a:br>
            <a:r>
              <a:rPr lang="en-US" sz="1200" b="0" i="0" u="none" strike="noStrike" kern="1200" dirty="0">
                <a:solidFill>
                  <a:schemeClr val="tx1"/>
                </a:solidFill>
                <a:effectLst/>
                <a:latin typeface="+mn-lt"/>
                <a:ea typeface="+mn-ea"/>
                <a:cs typeface="+mn-cs"/>
              </a:rPr>
              <a:t>When you find a job that interests you and one in which you qualify for, you need to make sure you are matching your skills to the qualifications and requirements of EACH job/coop/etc. This shows that you are being intentional about matching the needs of that job </a:t>
            </a:r>
            <a:r>
              <a:rPr lang="en-US" sz="1200" b="0" i="1" u="none" strike="noStrike" kern="1200" dirty="0">
                <a:solidFill>
                  <a:schemeClr val="tx1"/>
                </a:solidFill>
                <a:effectLst/>
                <a:latin typeface="+mn-lt"/>
                <a:ea typeface="+mn-ea"/>
                <a:cs typeface="+mn-cs"/>
              </a:rPr>
              <a:t>based on</a:t>
            </a:r>
            <a:r>
              <a:rPr lang="en-US" sz="1200" b="0" i="0" u="none" strike="noStrike" kern="1200" dirty="0">
                <a:solidFill>
                  <a:schemeClr val="tx1"/>
                </a:solidFill>
                <a:effectLst/>
                <a:latin typeface="+mn-lt"/>
                <a:ea typeface="+mn-ea"/>
                <a:cs typeface="+mn-cs"/>
              </a:rPr>
              <a:t> the skills and accomplishments you already have as a professional. Many of these skills may very well come from your global experience. </a:t>
            </a:r>
            <a:endParaRPr lang="en-US" b="0" dirty="0">
              <a:effectLst/>
            </a:endParaRPr>
          </a:p>
          <a:p>
            <a:br>
              <a:rPr lang="en-US" dirty="0"/>
            </a:br>
            <a:endParaRPr lang="en-US" baseline="0"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8</a:t>
            </a:fld>
            <a:endParaRPr lang="en-US" dirty="0"/>
          </a:p>
        </p:txBody>
      </p:sp>
    </p:spTree>
    <p:extLst>
      <p:ext uri="{BB962C8B-B14F-4D97-AF65-F5344CB8AC3E}">
        <p14:creationId xmlns:p14="http://schemas.microsoft.com/office/powerpoint/2010/main" val="3423134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Ali</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One of the sections where you can highlight your global experience is under the Experience section of a resume. This could be categorized as either relevant and/or additional experiences. Within the content, you want to be mindful of these 3 components: achievement focused statements and utilizing specific skills - both technical and soft-skills or social-based skills. Statements should not only be task-oriented, but include actions and results. </a:t>
            </a:r>
            <a:endParaRPr lang="en-US" b="0" dirty="0">
              <a:effectLst/>
            </a:endParaRPr>
          </a:p>
          <a:p>
            <a:pPr rtl="0"/>
            <a:r>
              <a:rPr lang="en-US" sz="1200" b="0" i="0" u="none" strike="noStrike" kern="1200" dirty="0">
                <a:solidFill>
                  <a:schemeClr val="tx1"/>
                </a:solidFill>
                <a:effectLst/>
                <a:latin typeface="+mn-lt"/>
                <a:ea typeface="+mn-ea"/>
                <a:cs typeface="+mn-cs"/>
              </a:rPr>
              <a:t>You want to make sure your content - each bullet - covers WHAT you did, HOW you did it and WHY or any results that came of the work you completed. Each bullet should start with a strong action-verb. </a:t>
            </a:r>
            <a:endParaRPr lang="en-US" b="0" dirty="0">
              <a:effectLst/>
            </a:endParaRPr>
          </a:p>
          <a:p>
            <a:pPr rtl="0"/>
            <a:r>
              <a:rPr lang="en-US" sz="1200" b="0" i="0" u="none" strike="noStrike" kern="1200" dirty="0">
                <a:solidFill>
                  <a:schemeClr val="tx1"/>
                </a:solidFill>
                <a:effectLst/>
                <a:latin typeface="+mn-lt"/>
                <a:ea typeface="+mn-ea"/>
                <a:cs typeface="+mn-cs"/>
              </a:rPr>
              <a:t>SHOW WEBSITE RESUME GUIDE: </a:t>
            </a:r>
            <a:r>
              <a:rPr lang="en-US" sz="1200" b="0" i="0" u="sng" strike="noStrike" kern="1200" dirty="0">
                <a:solidFill>
                  <a:schemeClr val="tx1"/>
                </a:solidFill>
                <a:effectLst/>
                <a:latin typeface="+mn-lt"/>
                <a:ea typeface="+mn-ea"/>
                <a:cs typeface="+mn-cs"/>
                <a:hlinkClick r:id="rId3"/>
              </a:rPr>
              <a:t>https://careers.northeastern.edu/app/uploads/2018/11/Resume-Guide-6.15.2018.pdf</a:t>
            </a:r>
            <a:endParaRPr lang="en-US" b="0" dirty="0">
              <a:effectLst/>
            </a:endParaRPr>
          </a:p>
          <a:p>
            <a:br>
              <a:rPr lang="en-US" b="0" dirty="0">
                <a:effectLst/>
              </a:rPr>
            </a:br>
            <a:br>
              <a:rPr lang="en-US" b="0" dirty="0">
                <a:effectLst/>
              </a:rPr>
            </a:br>
            <a:endParaRPr lang="en-US"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9</a:t>
            </a:fld>
            <a:endParaRPr lang="en-US" dirty="0"/>
          </a:p>
        </p:txBody>
      </p:sp>
    </p:spTree>
    <p:extLst>
      <p:ext uri="{BB962C8B-B14F-4D97-AF65-F5344CB8AC3E}">
        <p14:creationId xmlns:p14="http://schemas.microsoft.com/office/powerpoint/2010/main" val="1893091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spTree>
    <p:extLst>
      <p:ext uri="{BB962C8B-B14F-4D97-AF65-F5344CB8AC3E}">
        <p14:creationId xmlns:p14="http://schemas.microsoft.com/office/powerpoint/2010/main" val="1984934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997227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5831282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31175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914768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1154258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spTree>
    <p:extLst>
      <p:ext uri="{BB962C8B-B14F-4D97-AF65-F5344CB8AC3E}">
        <p14:creationId xmlns:p14="http://schemas.microsoft.com/office/powerpoint/2010/main" val="744560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spTree>
    <p:extLst>
      <p:ext uri="{BB962C8B-B14F-4D97-AF65-F5344CB8AC3E}">
        <p14:creationId xmlns:p14="http://schemas.microsoft.com/office/powerpoint/2010/main" val="698514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spTree>
    <p:extLst>
      <p:ext uri="{BB962C8B-B14F-4D97-AF65-F5344CB8AC3E}">
        <p14:creationId xmlns:p14="http://schemas.microsoft.com/office/powerpoint/2010/main" val="850829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hyperlink" Target="https://sail.northeastern.edu/about/" TargetMode="External"/><Relationship Id="rId7"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6.xml"/><Relationship Id="rId6" Type="http://schemas.openxmlformats.org/officeDocument/2006/relationships/hyperlink" Target="https://sail.northeastern.edu/experience/" TargetMode="External"/><Relationship Id="rId5" Type="http://schemas.openxmlformats.org/officeDocument/2006/relationships/hyperlink" Target="https://sail.northeastern.edu/mystory/" TargetMode="External"/><Relationship Id="rId4" Type="http://schemas.openxmlformats.org/officeDocument/2006/relationships/hyperlink" Target="https://sail.northeastern.edu/mapping-opportunitie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careers.northeastern.edu/career-design-services-now-virtual/" TargetMode="External"/><Relationship Id="rId2" Type="http://schemas.openxmlformats.org/officeDocument/2006/relationships/notesSlide" Target="../notesSlides/notesSlide33.xml"/><Relationship Id="rId1" Type="http://schemas.openxmlformats.org/officeDocument/2006/relationships/slideLayout" Target="../slideLayouts/slideLayout47.xml"/><Relationship Id="rId5" Type="http://schemas.openxmlformats.org/officeDocument/2006/relationships/hyperlink" Target="https://sail.northeastern.edu/" TargetMode="External"/><Relationship Id="rId4" Type="http://schemas.openxmlformats.org/officeDocument/2006/relationships/hyperlink" Target="https://northeastern-csm.symplicity.com/students/?signin_tab=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A38054EA-FA3E-4411-9AB2-98F92B4CA3C5}"/>
              </a:ext>
            </a:extLst>
          </p:cNvPr>
          <p:cNvPicPr>
            <a:picLocks noGrp="1" noChangeAspect="1"/>
          </p:cNvPicPr>
          <p:nvPr>
            <p:ph type="pic" sz="quarter" idx="10"/>
          </p:nvPr>
        </p:nvPicPr>
        <p:blipFill rotWithShape="1">
          <a:blip r:embed="rId3"/>
          <a:srcRect t="27540" b="15495"/>
          <a:stretch/>
        </p:blipFill>
        <p:spPr>
          <a:xfrm>
            <a:off x="20" y="4288"/>
            <a:ext cx="12191980" cy="4618512"/>
          </a:xfrm>
          <a:prstGeom prst="rect">
            <a:avLst/>
          </a:prstGeom>
          <a:noFill/>
        </p:spPr>
      </p:pic>
      <p:sp>
        <p:nvSpPr>
          <p:cNvPr id="10" name="Title 2">
            <a:extLst>
              <a:ext uri="{FF2B5EF4-FFF2-40B4-BE49-F238E27FC236}">
                <a16:creationId xmlns:a16="http://schemas.microsoft.com/office/drawing/2014/main" id="{25A29AE1-75F3-498C-9372-E7DE71CC4193}"/>
              </a:ext>
            </a:extLst>
          </p:cNvPr>
          <p:cNvSpPr>
            <a:spLocks noGrp="1"/>
          </p:cNvSpPr>
          <p:nvPr>
            <p:ph type="title"/>
          </p:nvPr>
        </p:nvSpPr>
        <p:spPr>
          <a:xfrm>
            <a:off x="838199" y="5037721"/>
            <a:ext cx="9575801" cy="891250"/>
          </a:xfrm>
        </p:spPr>
        <p:txBody>
          <a:bodyPr anchor="t">
            <a:normAutofit/>
          </a:bodyPr>
          <a:lstStyle/>
          <a:p>
            <a:r>
              <a:rPr lang="en-US" dirty="0">
                <a:latin typeface="Lato"/>
                <a:cs typeface="Gill Sans"/>
              </a:rPr>
              <a:t>Marketing Your Global Experience</a:t>
            </a:r>
            <a:endParaRPr lang="en-US" dirty="0">
              <a:latin typeface="Lato"/>
            </a:endParaRPr>
          </a:p>
        </p:txBody>
      </p:sp>
      <p:sp>
        <p:nvSpPr>
          <p:cNvPr id="12" name="Text Placeholder 3">
            <a:extLst>
              <a:ext uri="{FF2B5EF4-FFF2-40B4-BE49-F238E27FC236}">
                <a16:creationId xmlns:a16="http://schemas.microsoft.com/office/drawing/2014/main" id="{F21E0FE4-6E8D-47E4-84D6-8BB1485171CF}"/>
              </a:ext>
            </a:extLst>
          </p:cNvPr>
          <p:cNvSpPr>
            <a:spLocks noGrp="1"/>
          </p:cNvSpPr>
          <p:nvPr>
            <p:ph type="body" sz="quarter" idx="14"/>
          </p:nvPr>
        </p:nvSpPr>
        <p:spPr>
          <a:xfrm>
            <a:off x="838200" y="6125744"/>
            <a:ext cx="9575800" cy="338549"/>
          </a:xfrm>
        </p:spPr>
        <p:txBody>
          <a:bodyPr vert="horz" lIns="91440" tIns="45720" rIns="91440" bIns="45720" rtlCol="0" anchor="t">
            <a:normAutofit/>
          </a:bodyPr>
          <a:lstStyle/>
          <a:p>
            <a:r>
              <a:rPr lang="en-US" dirty="0">
                <a:latin typeface="Lato Black"/>
                <a:cs typeface="Arial"/>
              </a:rPr>
              <a:t>Ali Salinger &amp; Diana Ghattas-Antony, Career Advisors</a:t>
            </a:r>
            <a:endParaRPr lang="en-US" dirty="0">
              <a:latin typeface="Lato Black"/>
            </a:endParaRPr>
          </a:p>
        </p:txBody>
      </p:sp>
      <p:pic>
        <p:nvPicPr>
          <p:cNvPr id="5" name="Picture 4">
            <a:extLst>
              <a:ext uri="{FF2B5EF4-FFF2-40B4-BE49-F238E27FC236}">
                <a16:creationId xmlns:a16="http://schemas.microsoft.com/office/drawing/2014/main" id="{FF3AC405-1C45-4F2D-A2D0-5CC37A519B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0591" y="5477891"/>
            <a:ext cx="2591409" cy="1295705"/>
          </a:xfrm>
          <a:prstGeom prst="rect">
            <a:avLst/>
          </a:prstGeom>
        </p:spPr>
      </p:pic>
    </p:spTree>
    <p:extLst>
      <p:ext uri="{BB962C8B-B14F-4D97-AF65-F5344CB8AC3E}">
        <p14:creationId xmlns:p14="http://schemas.microsoft.com/office/powerpoint/2010/main" val="4168952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683919" y="925373"/>
            <a:ext cx="3394180" cy="1325563"/>
          </a:xfrm>
        </p:spPr>
        <p:txBody>
          <a:bodyPr>
            <a:normAutofit fontScale="90000"/>
          </a:bodyPr>
          <a:lstStyle/>
          <a:p>
            <a:r>
              <a:rPr lang="en-US" dirty="0">
                <a:latin typeface="Lato" panose="020F0502020204030203" pitchFamily="34" charset="0"/>
              </a:rPr>
              <a:t>Resume Section:</a:t>
            </a:r>
            <a:br>
              <a:rPr lang="en-US" dirty="0">
                <a:latin typeface="Lato" panose="020F0502020204030203" pitchFamily="34" charset="0"/>
              </a:rPr>
            </a:br>
            <a:r>
              <a:rPr lang="en-US" dirty="0">
                <a:latin typeface="Lato" panose="020F0502020204030203" pitchFamily="34" charset="0"/>
              </a:rPr>
              <a:t>Experience</a:t>
            </a:r>
          </a:p>
        </p:txBody>
      </p:sp>
      <p:sp>
        <p:nvSpPr>
          <p:cNvPr id="9" name="Content Placeholder 2">
            <a:extLst>
              <a:ext uri="{FF2B5EF4-FFF2-40B4-BE49-F238E27FC236}">
                <a16:creationId xmlns:a16="http://schemas.microsoft.com/office/drawing/2014/main" id="{BCF99A8A-3E03-449A-B925-925B26E6598F}"/>
              </a:ext>
            </a:extLst>
          </p:cNvPr>
          <p:cNvSpPr txBox="1">
            <a:spLocks/>
          </p:cNvSpPr>
          <p:nvPr/>
        </p:nvSpPr>
        <p:spPr>
          <a:xfrm>
            <a:off x="579120" y="1825625"/>
            <a:ext cx="569976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                                                              </a:t>
            </a:r>
            <a:endParaRPr lang="en-US" sz="3200"/>
          </a:p>
          <a:p>
            <a:pPr marL="0" indent="0">
              <a:buFont typeface="Arial" panose="020B0604020202020204" pitchFamily="34" charset="0"/>
              <a:buNone/>
            </a:pPr>
            <a:r>
              <a:rPr lang="en-US" sz="3200"/>
              <a:t>                                                        </a:t>
            </a:r>
          </a:p>
          <a:p>
            <a:pPr marL="0" indent="0">
              <a:buFont typeface="Arial" panose="020B0604020202020204" pitchFamily="34" charset="0"/>
              <a:buNone/>
            </a:pPr>
            <a:r>
              <a:rPr lang="en-US" sz="3200"/>
              <a:t>                                                    </a:t>
            </a:r>
            <a:endParaRPr lang="en-US" sz="3200" dirty="0"/>
          </a:p>
        </p:txBody>
      </p:sp>
      <p:sp>
        <p:nvSpPr>
          <p:cNvPr id="12" name="Content Placeholder 2">
            <a:extLst>
              <a:ext uri="{FF2B5EF4-FFF2-40B4-BE49-F238E27FC236}">
                <a16:creationId xmlns:a16="http://schemas.microsoft.com/office/drawing/2014/main" id="{9F0907F9-CDE3-4B5F-8C5E-0DEC6C6094EB}"/>
              </a:ext>
            </a:extLst>
          </p:cNvPr>
          <p:cNvSpPr txBox="1">
            <a:spLocks/>
          </p:cNvSpPr>
          <p:nvPr/>
        </p:nvSpPr>
        <p:spPr>
          <a:xfrm>
            <a:off x="5204088" y="2255004"/>
            <a:ext cx="11838552" cy="26969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3200" dirty="0"/>
              <a:t>                                   </a:t>
            </a:r>
          </a:p>
          <a:p>
            <a:pPr marL="0" indent="0">
              <a:buFont typeface="Arial"/>
              <a:buNone/>
            </a:pPr>
            <a:r>
              <a:rPr lang="en-US" sz="3200" dirty="0"/>
              <a:t>                                                    </a:t>
            </a:r>
          </a:p>
        </p:txBody>
      </p:sp>
      <p:sp>
        <p:nvSpPr>
          <p:cNvPr id="13" name="Content Placeholder 2">
            <a:extLst>
              <a:ext uri="{FF2B5EF4-FFF2-40B4-BE49-F238E27FC236}">
                <a16:creationId xmlns:a16="http://schemas.microsoft.com/office/drawing/2014/main" id="{46B77783-C425-42E0-B6A7-D8D17F85BD40}"/>
              </a:ext>
            </a:extLst>
          </p:cNvPr>
          <p:cNvSpPr txBox="1">
            <a:spLocks/>
          </p:cNvSpPr>
          <p:nvPr/>
        </p:nvSpPr>
        <p:spPr>
          <a:xfrm>
            <a:off x="1640" y="2255004"/>
            <a:ext cx="12137742" cy="4602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a:t>                                                  </a:t>
            </a:r>
            <a:r>
              <a:rPr lang="en-US" sz="3200" dirty="0"/>
              <a:t> </a:t>
            </a:r>
          </a:p>
          <a:p>
            <a:pPr marL="0" indent="0">
              <a:buFont typeface="Arial"/>
              <a:buNone/>
            </a:pPr>
            <a:r>
              <a:rPr lang="en-US" sz="3200" dirty="0"/>
              <a:t>                                                   </a:t>
            </a:r>
          </a:p>
          <a:p>
            <a:pPr marL="0" indent="0">
              <a:buFont typeface="Arial"/>
              <a:buNone/>
            </a:pPr>
            <a:r>
              <a:rPr lang="en-US" sz="3200" dirty="0"/>
              <a:t>                                                    </a:t>
            </a:r>
          </a:p>
        </p:txBody>
      </p:sp>
      <p:pic>
        <p:nvPicPr>
          <p:cNvPr id="15" name="Picture 8" descr="https://lh4.googleusercontent.com/SNIVAd4118UCzhbVqpoHwxdi4GvrROn-vxSBTAdO7dxKtk7HJDG5Evq5KKkHAzkC5kRR6miM2Qy74iFenXxgv5mcdJ2G-k_8MebW5ZlLwg3sOxMsbAuz955jXY_oJAhBpoEMW-P7qRQ">
            <a:extLst>
              <a:ext uri="{FF2B5EF4-FFF2-40B4-BE49-F238E27FC236}">
                <a16:creationId xmlns:a16="http://schemas.microsoft.com/office/drawing/2014/main" id="{7D638B7D-99C5-4A52-828E-3FB17BB38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728" y="37214"/>
            <a:ext cx="7433632" cy="67835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aphicFrame>
        <p:nvGraphicFramePr>
          <p:cNvPr id="16" name="Table 15">
            <a:extLst>
              <a:ext uri="{FF2B5EF4-FFF2-40B4-BE49-F238E27FC236}">
                <a16:creationId xmlns:a16="http://schemas.microsoft.com/office/drawing/2014/main" id="{C25E3964-BA32-4AA1-A146-D69B935EAB2C}"/>
              </a:ext>
            </a:extLst>
          </p:cNvPr>
          <p:cNvGraphicFramePr>
            <a:graphicFrameLocks noGrp="1"/>
          </p:cNvGraphicFramePr>
          <p:nvPr>
            <p:extLst>
              <p:ext uri="{D42A27DB-BD31-4B8C-83A1-F6EECF244321}">
                <p14:modId xmlns:p14="http://schemas.microsoft.com/office/powerpoint/2010/main" val="3119165413"/>
              </p:ext>
            </p:extLst>
          </p:nvPr>
        </p:nvGraphicFramePr>
        <p:xfrm>
          <a:off x="4756728" y="2337180"/>
          <a:ext cx="7268695" cy="1692560"/>
        </p:xfrm>
        <a:graphic>
          <a:graphicData uri="http://schemas.openxmlformats.org/drawingml/2006/table">
            <a:tbl>
              <a:tblPr/>
              <a:tblGrid>
                <a:gridCol w="7268695">
                  <a:extLst>
                    <a:ext uri="{9D8B030D-6E8A-4147-A177-3AD203B41FA5}">
                      <a16:colId xmlns:a16="http://schemas.microsoft.com/office/drawing/2014/main" val="140422162"/>
                    </a:ext>
                  </a:extLst>
                </a:gridCol>
              </a:tblGrid>
              <a:tr h="1692560">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extLst>
                  <a:ext uri="{0D108BD9-81ED-4DB2-BD59-A6C34878D82A}">
                    <a16:rowId xmlns:a16="http://schemas.microsoft.com/office/drawing/2014/main" val="1251918604"/>
                  </a:ext>
                </a:extLst>
              </a:tr>
            </a:tbl>
          </a:graphicData>
        </a:graphic>
      </p:graphicFrame>
    </p:spTree>
    <p:extLst>
      <p:ext uri="{BB962C8B-B14F-4D97-AF65-F5344CB8AC3E}">
        <p14:creationId xmlns:p14="http://schemas.microsoft.com/office/powerpoint/2010/main" val="1546337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683919" y="925373"/>
            <a:ext cx="3394180" cy="1325563"/>
          </a:xfrm>
        </p:spPr>
        <p:txBody>
          <a:bodyPr>
            <a:normAutofit fontScale="90000"/>
          </a:bodyPr>
          <a:lstStyle/>
          <a:p>
            <a:r>
              <a:rPr lang="en-US" dirty="0">
                <a:latin typeface="Lato" panose="020F0502020204030203" pitchFamily="34" charset="0"/>
              </a:rPr>
              <a:t>Resume Section:</a:t>
            </a:r>
            <a:br>
              <a:rPr lang="en-US" dirty="0">
                <a:latin typeface="Lato" panose="020F0502020204030203" pitchFamily="34" charset="0"/>
              </a:rPr>
            </a:br>
            <a:r>
              <a:rPr lang="en-US" dirty="0">
                <a:latin typeface="Lato" panose="020F0502020204030203" pitchFamily="34" charset="0"/>
              </a:rPr>
              <a:t>Experience</a:t>
            </a:r>
          </a:p>
        </p:txBody>
      </p:sp>
      <p:sp>
        <p:nvSpPr>
          <p:cNvPr id="9" name="Content Placeholder 2">
            <a:extLst>
              <a:ext uri="{FF2B5EF4-FFF2-40B4-BE49-F238E27FC236}">
                <a16:creationId xmlns:a16="http://schemas.microsoft.com/office/drawing/2014/main" id="{BCF99A8A-3E03-449A-B925-925B26E6598F}"/>
              </a:ext>
            </a:extLst>
          </p:cNvPr>
          <p:cNvSpPr txBox="1">
            <a:spLocks/>
          </p:cNvSpPr>
          <p:nvPr/>
        </p:nvSpPr>
        <p:spPr>
          <a:xfrm>
            <a:off x="579120" y="1825625"/>
            <a:ext cx="569976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                                                              </a:t>
            </a:r>
            <a:endParaRPr lang="en-US" sz="3200"/>
          </a:p>
          <a:p>
            <a:pPr marL="0" indent="0">
              <a:buFont typeface="Arial" panose="020B0604020202020204" pitchFamily="34" charset="0"/>
              <a:buNone/>
            </a:pPr>
            <a:r>
              <a:rPr lang="en-US" sz="3200"/>
              <a:t>                                                        </a:t>
            </a:r>
          </a:p>
          <a:p>
            <a:pPr marL="0" indent="0">
              <a:buFont typeface="Arial" panose="020B0604020202020204" pitchFamily="34" charset="0"/>
              <a:buNone/>
            </a:pPr>
            <a:r>
              <a:rPr lang="en-US" sz="3200"/>
              <a:t>                                                    </a:t>
            </a:r>
            <a:endParaRPr lang="en-US" sz="3200" dirty="0"/>
          </a:p>
        </p:txBody>
      </p:sp>
      <p:sp>
        <p:nvSpPr>
          <p:cNvPr id="12" name="Content Placeholder 2">
            <a:extLst>
              <a:ext uri="{FF2B5EF4-FFF2-40B4-BE49-F238E27FC236}">
                <a16:creationId xmlns:a16="http://schemas.microsoft.com/office/drawing/2014/main" id="{9F0907F9-CDE3-4B5F-8C5E-0DEC6C6094EB}"/>
              </a:ext>
            </a:extLst>
          </p:cNvPr>
          <p:cNvSpPr txBox="1">
            <a:spLocks/>
          </p:cNvSpPr>
          <p:nvPr/>
        </p:nvSpPr>
        <p:spPr>
          <a:xfrm>
            <a:off x="5204088" y="2255004"/>
            <a:ext cx="11838552" cy="26969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3200" dirty="0"/>
              <a:t>                                   </a:t>
            </a:r>
          </a:p>
          <a:p>
            <a:pPr marL="0" indent="0">
              <a:buFont typeface="Arial"/>
              <a:buNone/>
            </a:pPr>
            <a:r>
              <a:rPr lang="en-US" sz="3200" dirty="0"/>
              <a:t>                                                    </a:t>
            </a:r>
          </a:p>
        </p:txBody>
      </p:sp>
      <p:sp>
        <p:nvSpPr>
          <p:cNvPr id="13" name="Content Placeholder 2">
            <a:extLst>
              <a:ext uri="{FF2B5EF4-FFF2-40B4-BE49-F238E27FC236}">
                <a16:creationId xmlns:a16="http://schemas.microsoft.com/office/drawing/2014/main" id="{46B77783-C425-42E0-B6A7-D8D17F85BD40}"/>
              </a:ext>
            </a:extLst>
          </p:cNvPr>
          <p:cNvSpPr txBox="1">
            <a:spLocks/>
          </p:cNvSpPr>
          <p:nvPr/>
        </p:nvSpPr>
        <p:spPr>
          <a:xfrm>
            <a:off x="1640" y="2255004"/>
            <a:ext cx="12137742" cy="4602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a:t>                                                  </a:t>
            </a:r>
            <a:r>
              <a:rPr lang="en-US" sz="3200" dirty="0"/>
              <a:t> </a:t>
            </a:r>
          </a:p>
          <a:p>
            <a:pPr marL="0" indent="0">
              <a:buFont typeface="Arial"/>
              <a:buNone/>
            </a:pPr>
            <a:r>
              <a:rPr lang="en-US" sz="3200" dirty="0"/>
              <a:t>                                                   </a:t>
            </a:r>
          </a:p>
          <a:p>
            <a:pPr marL="0" indent="0">
              <a:buFont typeface="Arial"/>
              <a:buNone/>
            </a:pPr>
            <a:r>
              <a:rPr lang="en-US" sz="3200" dirty="0"/>
              <a:t>                                                    </a:t>
            </a:r>
          </a:p>
        </p:txBody>
      </p:sp>
      <p:pic>
        <p:nvPicPr>
          <p:cNvPr id="14" name="Picture 6" descr="https://lh3.googleusercontent.com/DvL-qKNcSfmcupZysYF68Tp76XJn77jQmitsHObf6p3ro3fN18x7sxNyEKIj2pje8H7RKt0eqBhJBt5V1EPZF3k9-1OxQkTLrQhczqD7iKJRMDk2gBwEeuMWssQpDMmpei6klmZECZQ">
            <a:extLst>
              <a:ext uri="{FF2B5EF4-FFF2-40B4-BE49-F238E27FC236}">
                <a16:creationId xmlns:a16="http://schemas.microsoft.com/office/drawing/2014/main" id="{AB38E180-E638-41E1-A412-A3E49769F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110" y="-20"/>
            <a:ext cx="7439890" cy="6858020"/>
          </a:xfrm>
          <a:prstGeom prst="rect">
            <a:avLst/>
          </a:prstGeom>
          <a:ln>
            <a:noFill/>
          </a:ln>
          <a:effectLst>
            <a:outerShdw blurRad="190500" algn="tl" rotWithShape="0">
              <a:srgbClr val="000000">
                <a:alpha val="70000"/>
              </a:srgbClr>
            </a:outerShdw>
          </a:effectLst>
        </p:spPr>
      </p:pic>
      <p:graphicFrame>
        <p:nvGraphicFramePr>
          <p:cNvPr id="10" name="Table 9">
            <a:extLst>
              <a:ext uri="{FF2B5EF4-FFF2-40B4-BE49-F238E27FC236}">
                <a16:creationId xmlns:a16="http://schemas.microsoft.com/office/drawing/2014/main" id="{9330908F-8034-4767-A84B-EDDD63FF91D2}"/>
              </a:ext>
            </a:extLst>
          </p:cNvPr>
          <p:cNvGraphicFramePr>
            <a:graphicFrameLocks noGrp="1"/>
          </p:cNvGraphicFramePr>
          <p:nvPr>
            <p:extLst>
              <p:ext uri="{D42A27DB-BD31-4B8C-83A1-F6EECF244321}">
                <p14:modId xmlns:p14="http://schemas.microsoft.com/office/powerpoint/2010/main" val="3490962886"/>
              </p:ext>
            </p:extLst>
          </p:nvPr>
        </p:nvGraphicFramePr>
        <p:xfrm>
          <a:off x="4888852" y="1281012"/>
          <a:ext cx="7072775" cy="1430289"/>
        </p:xfrm>
        <a:graphic>
          <a:graphicData uri="http://schemas.openxmlformats.org/drawingml/2006/table">
            <a:tbl>
              <a:tblPr/>
              <a:tblGrid>
                <a:gridCol w="7072775">
                  <a:extLst>
                    <a:ext uri="{9D8B030D-6E8A-4147-A177-3AD203B41FA5}">
                      <a16:colId xmlns:a16="http://schemas.microsoft.com/office/drawing/2014/main" val="3030013132"/>
                    </a:ext>
                  </a:extLst>
                </a:gridCol>
              </a:tblGrid>
              <a:tr h="1430289">
                <a:tc>
                  <a:txBody>
                    <a:bodyPr/>
                    <a:lstStyle/>
                    <a:p>
                      <a:endParaRPr lang="en-US" dirty="0"/>
                    </a:p>
                  </a:txBody>
                  <a:tcPr>
                    <a:lnL w="12700" cmpd="sng">
                      <a:solidFill>
                        <a:srgbClr val="FF0000"/>
                      </a:solidFill>
                      <a:prstDash val="solid"/>
                    </a:lnL>
                    <a:lnR w="12700" cmpd="sng">
                      <a:solidFill>
                        <a:srgbClr val="FF0000"/>
                      </a:solidFill>
                      <a:prstDash val="solid"/>
                    </a:lnR>
                    <a:lnT w="12700" cmpd="sng">
                      <a:solidFill>
                        <a:srgbClr val="FF0000"/>
                      </a:solidFill>
                      <a:prstDash val="solid"/>
                    </a:lnT>
                    <a:lnB w="12700" cmpd="sng">
                      <a:solidFill>
                        <a:srgbClr val="FF0000"/>
                      </a:solidFill>
                      <a:prstDash val="solid"/>
                    </a:lnB>
                  </a:tcPr>
                </a:tc>
                <a:extLst>
                  <a:ext uri="{0D108BD9-81ED-4DB2-BD59-A6C34878D82A}">
                    <a16:rowId xmlns:a16="http://schemas.microsoft.com/office/drawing/2014/main" val="3718450243"/>
                  </a:ext>
                </a:extLst>
              </a:tr>
            </a:tbl>
          </a:graphicData>
        </a:graphic>
      </p:graphicFrame>
    </p:spTree>
    <p:extLst>
      <p:ext uri="{BB962C8B-B14F-4D97-AF65-F5344CB8AC3E}">
        <p14:creationId xmlns:p14="http://schemas.microsoft.com/office/powerpoint/2010/main" val="2808197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3799368" y="765993"/>
            <a:ext cx="4733260" cy="2168682"/>
          </a:xfrm>
        </p:spPr>
        <p:txBody>
          <a:bodyPr>
            <a:normAutofit/>
          </a:bodyPr>
          <a:lstStyle/>
          <a:p>
            <a:r>
              <a:rPr lang="en-US" dirty="0">
                <a:solidFill>
                  <a:schemeClr val="tx1"/>
                </a:solidFill>
                <a:latin typeface="Lato" panose="020F0502020204030203" pitchFamily="34" charset="0"/>
              </a:rPr>
              <a:t>Resume Section: Skills</a:t>
            </a:r>
          </a:p>
        </p:txBody>
      </p:sp>
      <p:sp>
        <p:nvSpPr>
          <p:cNvPr id="6" name="Rectangle 5">
            <a:extLst>
              <a:ext uri="{FF2B5EF4-FFF2-40B4-BE49-F238E27FC236}">
                <a16:creationId xmlns:a16="http://schemas.microsoft.com/office/drawing/2014/main" id="{B34205BF-710C-420C-8826-78C5D8B3AB4E}"/>
              </a:ext>
            </a:extLst>
          </p:cNvPr>
          <p:cNvSpPr/>
          <p:nvPr/>
        </p:nvSpPr>
        <p:spPr>
          <a:xfrm>
            <a:off x="596753" y="4001402"/>
            <a:ext cx="3486150" cy="2308324"/>
          </a:xfrm>
          <a:prstGeom prst="rect">
            <a:avLst/>
          </a:prstGeom>
        </p:spPr>
        <p:txBody>
          <a:bodyPr wrap="square">
            <a:spAutoFit/>
          </a:bodyPr>
          <a:lstStyle/>
          <a:p>
            <a:pPr marL="342900" indent="-342900" fontAlgn="base">
              <a:buFont typeface="Courier New" panose="02070309020205020404" pitchFamily="49" charset="0"/>
              <a:buChar char="o"/>
            </a:pPr>
            <a:r>
              <a:rPr lang="en-US" sz="2400" dirty="0">
                <a:solidFill>
                  <a:srgbClr val="000000"/>
                </a:solidFill>
                <a:latin typeface="Lato Light" panose="020F0302020204030203" pitchFamily="34" charset="0"/>
              </a:rPr>
              <a:t>Analytical Skills​</a:t>
            </a:r>
          </a:p>
          <a:p>
            <a:pPr marL="342900" indent="-342900" fontAlgn="base">
              <a:buFont typeface="Courier New" panose="02070309020205020404" pitchFamily="49" charset="0"/>
              <a:buChar char="o"/>
            </a:pPr>
            <a:r>
              <a:rPr lang="en-US" sz="2400" dirty="0">
                <a:solidFill>
                  <a:srgbClr val="000000"/>
                </a:solidFill>
                <a:latin typeface="Lato Light" panose="020F0302020204030203" pitchFamily="34" charset="0"/>
              </a:rPr>
              <a:t>Computer Skills​</a:t>
            </a:r>
          </a:p>
          <a:p>
            <a:pPr marL="342900" indent="-342900" fontAlgn="base">
              <a:buFont typeface="Courier New" panose="02070309020205020404" pitchFamily="49" charset="0"/>
              <a:buChar char="o"/>
            </a:pPr>
            <a:r>
              <a:rPr lang="en-US" sz="2400" dirty="0">
                <a:solidFill>
                  <a:srgbClr val="000000"/>
                </a:solidFill>
                <a:latin typeface="Lato Light" panose="020F0302020204030203" pitchFamily="34" charset="0"/>
              </a:rPr>
              <a:t>Cultural Awareness​</a:t>
            </a:r>
          </a:p>
          <a:p>
            <a:pPr marL="342900" indent="-342900" fontAlgn="base">
              <a:buFont typeface="Courier New" panose="02070309020205020404" pitchFamily="49" charset="0"/>
              <a:buChar char="o"/>
            </a:pPr>
            <a:r>
              <a:rPr lang="en-US" sz="2400" dirty="0">
                <a:solidFill>
                  <a:srgbClr val="000000"/>
                </a:solidFill>
                <a:latin typeface="Lato Light" panose="020F0302020204030203" pitchFamily="34" charset="0"/>
              </a:rPr>
              <a:t>Decision Making​</a:t>
            </a:r>
          </a:p>
          <a:p>
            <a:pPr marL="342900" indent="-342900" fontAlgn="base">
              <a:buFont typeface="Courier New" panose="02070309020205020404" pitchFamily="49" charset="0"/>
              <a:buChar char="o"/>
            </a:pPr>
            <a:r>
              <a:rPr lang="en-US" sz="2400" dirty="0">
                <a:solidFill>
                  <a:srgbClr val="000000"/>
                </a:solidFill>
                <a:latin typeface="Lato Light" panose="020F0302020204030203" pitchFamily="34" charset="0"/>
              </a:rPr>
              <a:t>Detail-Orientation</a:t>
            </a:r>
          </a:p>
          <a:p>
            <a:pPr marL="342900" indent="-342900" fontAlgn="base">
              <a:buFont typeface="Courier New" panose="02070309020205020404" pitchFamily="49" charset="0"/>
              <a:buChar char="o"/>
            </a:pPr>
            <a:r>
              <a:rPr lang="en-US" sz="2400" dirty="0">
                <a:solidFill>
                  <a:srgbClr val="000000"/>
                </a:solidFill>
                <a:latin typeface="Lato Light" panose="020F0302020204030203" pitchFamily="34" charset="0"/>
              </a:rPr>
              <a:t>​Flexibility​</a:t>
            </a:r>
          </a:p>
        </p:txBody>
      </p:sp>
      <p:sp>
        <p:nvSpPr>
          <p:cNvPr id="7" name="Content Placeholder 2">
            <a:extLst>
              <a:ext uri="{FF2B5EF4-FFF2-40B4-BE49-F238E27FC236}">
                <a16:creationId xmlns:a16="http://schemas.microsoft.com/office/drawing/2014/main" id="{F0B343A1-9AEF-49DC-BF52-E6C349441A73}"/>
              </a:ext>
            </a:extLst>
          </p:cNvPr>
          <p:cNvSpPr txBox="1">
            <a:spLocks/>
          </p:cNvSpPr>
          <p:nvPr/>
        </p:nvSpPr>
        <p:spPr>
          <a:xfrm>
            <a:off x="4222898" y="3991747"/>
            <a:ext cx="3886200" cy="26969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14300" indent="-342900" fontAlgn="base">
              <a:lnSpc>
                <a:spcPct val="100000"/>
              </a:lnSpc>
              <a:spcBef>
                <a:spcPts val="0"/>
              </a:spcBef>
              <a:buFont typeface="Courier New" panose="02070309020205020404" pitchFamily="49" charset="0"/>
              <a:buChar char="o"/>
            </a:pPr>
            <a:r>
              <a:rPr lang="en-US" sz="2400" dirty="0">
                <a:latin typeface="Lato Light" panose="020F0302020204030203" pitchFamily="34" charset="0"/>
                <a:cs typeface="Arial" panose="020B0604020202020204" pitchFamily="34" charset="0"/>
              </a:rPr>
              <a:t>Independence​</a:t>
            </a:r>
          </a:p>
          <a:p>
            <a:pPr marL="114300" indent="-342900" fontAlgn="base">
              <a:lnSpc>
                <a:spcPct val="100000"/>
              </a:lnSpc>
              <a:spcBef>
                <a:spcPts val="0"/>
              </a:spcBef>
              <a:buFont typeface="Courier New" panose="02070309020205020404" pitchFamily="49" charset="0"/>
              <a:buChar char="o"/>
            </a:pPr>
            <a:r>
              <a:rPr lang="en-US" sz="2400" dirty="0">
                <a:latin typeface="Lato Light" panose="020F0302020204030203" pitchFamily="34" charset="0"/>
                <a:cs typeface="Arial" panose="020B0604020202020204" pitchFamily="34" charset="0"/>
              </a:rPr>
              <a:t>Initiative​</a:t>
            </a:r>
          </a:p>
          <a:p>
            <a:pPr marL="114300" indent="-342900" fontAlgn="base">
              <a:lnSpc>
                <a:spcPct val="100000"/>
              </a:lnSpc>
              <a:spcBef>
                <a:spcPts val="0"/>
              </a:spcBef>
              <a:buFont typeface="Courier New" panose="02070309020205020404" pitchFamily="49" charset="0"/>
              <a:buChar char="o"/>
            </a:pPr>
            <a:r>
              <a:rPr lang="en-US" sz="2400" dirty="0">
                <a:latin typeface="Lato Light" panose="020F0302020204030203" pitchFamily="34" charset="0"/>
                <a:cs typeface="Arial" panose="020B0604020202020204" pitchFamily="34" charset="0"/>
              </a:rPr>
              <a:t>Interpersonal Skills​</a:t>
            </a:r>
          </a:p>
          <a:p>
            <a:pPr marL="114300" indent="-342900" fontAlgn="base">
              <a:lnSpc>
                <a:spcPct val="100000"/>
              </a:lnSpc>
              <a:spcBef>
                <a:spcPts val="0"/>
              </a:spcBef>
              <a:buFont typeface="Courier New" panose="02070309020205020404" pitchFamily="49" charset="0"/>
              <a:buChar char="o"/>
            </a:pPr>
            <a:r>
              <a:rPr lang="en-US" sz="2400" dirty="0">
                <a:latin typeface="Lato Light" panose="020F0302020204030203" pitchFamily="34" charset="0"/>
                <a:cs typeface="Arial" panose="020B0604020202020204" pitchFamily="34" charset="0"/>
              </a:rPr>
              <a:t>Leadership​</a:t>
            </a:r>
          </a:p>
          <a:p>
            <a:pPr marL="114300" indent="-342900" fontAlgn="base">
              <a:lnSpc>
                <a:spcPct val="100000"/>
              </a:lnSpc>
              <a:spcBef>
                <a:spcPts val="0"/>
              </a:spcBef>
              <a:buFont typeface="Courier New" panose="02070309020205020404" pitchFamily="49" charset="0"/>
              <a:buChar char="o"/>
            </a:pPr>
            <a:r>
              <a:rPr lang="en-US" sz="2400" dirty="0">
                <a:latin typeface="Lato Light" panose="020F0302020204030203" pitchFamily="34" charset="0"/>
                <a:cs typeface="Arial" panose="020B0604020202020204" pitchFamily="34" charset="0"/>
              </a:rPr>
              <a:t>Problem Solving Skills​</a:t>
            </a:r>
          </a:p>
          <a:p>
            <a:pPr marL="114300" indent="-342900" fontAlgn="base">
              <a:lnSpc>
                <a:spcPct val="100000"/>
              </a:lnSpc>
              <a:spcBef>
                <a:spcPts val="0"/>
              </a:spcBef>
              <a:buFont typeface="Courier New" panose="02070309020205020404" pitchFamily="49" charset="0"/>
              <a:buChar char="o"/>
            </a:pPr>
            <a:r>
              <a:rPr lang="en-US" sz="2400" dirty="0">
                <a:latin typeface="Lato Light" panose="020F0302020204030203" pitchFamily="34" charset="0"/>
                <a:cs typeface="Arial" panose="020B0604020202020204" pitchFamily="34" charset="0"/>
              </a:rPr>
              <a:t>Quantitative Skills​</a:t>
            </a:r>
          </a:p>
        </p:txBody>
      </p:sp>
      <p:sp>
        <p:nvSpPr>
          <p:cNvPr id="9" name="Rectangle 8">
            <a:extLst>
              <a:ext uri="{FF2B5EF4-FFF2-40B4-BE49-F238E27FC236}">
                <a16:creationId xmlns:a16="http://schemas.microsoft.com/office/drawing/2014/main" id="{5840E719-503D-445C-8DAE-08132EB5BF89}"/>
              </a:ext>
            </a:extLst>
          </p:cNvPr>
          <p:cNvSpPr/>
          <p:nvPr/>
        </p:nvSpPr>
        <p:spPr>
          <a:xfrm>
            <a:off x="8109098" y="3991747"/>
            <a:ext cx="4000500" cy="1938992"/>
          </a:xfrm>
          <a:prstGeom prst="rect">
            <a:avLst/>
          </a:prstGeom>
        </p:spPr>
        <p:txBody>
          <a:bodyPr wrap="square">
            <a:spAutoFit/>
          </a:bodyPr>
          <a:lstStyle/>
          <a:p>
            <a:pPr marL="342900" indent="-342900" fontAlgn="base">
              <a:buFont typeface="Courier New" panose="02070309020205020404" pitchFamily="49" charset="0"/>
              <a:buChar char="o"/>
            </a:pPr>
            <a:r>
              <a:rPr lang="en-US" sz="2400" dirty="0">
                <a:solidFill>
                  <a:srgbClr val="000000"/>
                </a:solidFill>
                <a:latin typeface="Lato Light" panose="020F0302020204030203" pitchFamily="34" charset="0"/>
              </a:rPr>
              <a:t>Teamwork​</a:t>
            </a:r>
          </a:p>
          <a:p>
            <a:pPr marL="342900" indent="-342900" fontAlgn="base">
              <a:buFont typeface="Courier New" panose="02070309020205020404" pitchFamily="49" charset="0"/>
              <a:buChar char="o"/>
            </a:pPr>
            <a:r>
              <a:rPr lang="en-US" sz="2400" dirty="0">
                <a:solidFill>
                  <a:srgbClr val="000000"/>
                </a:solidFill>
                <a:latin typeface="Lato Light" panose="020F0302020204030203" pitchFamily="34" charset="0"/>
              </a:rPr>
              <a:t>Organization</a:t>
            </a:r>
          </a:p>
          <a:p>
            <a:pPr marL="342900" indent="-342900" fontAlgn="base">
              <a:buFont typeface="Courier New" panose="02070309020205020404" pitchFamily="49" charset="0"/>
              <a:buChar char="o"/>
            </a:pPr>
            <a:r>
              <a:rPr lang="en-US" sz="2400" dirty="0">
                <a:solidFill>
                  <a:srgbClr val="000000"/>
                </a:solidFill>
                <a:latin typeface="Lato Light" panose="020F0302020204030203" pitchFamily="34" charset="0"/>
              </a:rPr>
              <a:t>Verbal Communication​</a:t>
            </a:r>
          </a:p>
          <a:p>
            <a:pPr marL="342900" indent="-342900" fontAlgn="base">
              <a:buFont typeface="Courier New" panose="02070309020205020404" pitchFamily="49" charset="0"/>
              <a:buChar char="o"/>
            </a:pPr>
            <a:r>
              <a:rPr lang="en-US" sz="2400" dirty="0">
                <a:solidFill>
                  <a:srgbClr val="000000"/>
                </a:solidFill>
                <a:latin typeface="Lato Light" panose="020F0302020204030203" pitchFamily="34" charset="0"/>
              </a:rPr>
              <a:t>Written Communication</a:t>
            </a:r>
          </a:p>
          <a:p>
            <a:pPr marL="342900" indent="-342900" fontAlgn="base">
              <a:buFont typeface="Courier New" panose="02070309020205020404" pitchFamily="49" charset="0"/>
              <a:buChar char="o"/>
            </a:pPr>
            <a:r>
              <a:rPr lang="en-US" sz="2400" dirty="0">
                <a:solidFill>
                  <a:srgbClr val="000000"/>
                </a:solidFill>
                <a:latin typeface="Lato Light" panose="020F0302020204030203" pitchFamily="34" charset="0"/>
              </a:rPr>
              <a:t>High Quality Work​</a:t>
            </a:r>
          </a:p>
        </p:txBody>
      </p:sp>
    </p:spTree>
    <p:extLst>
      <p:ext uri="{BB962C8B-B14F-4D97-AF65-F5344CB8AC3E}">
        <p14:creationId xmlns:p14="http://schemas.microsoft.com/office/powerpoint/2010/main" val="3916767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487325" y="1084861"/>
            <a:ext cx="3648740" cy="1325563"/>
          </a:xfrm>
        </p:spPr>
        <p:txBody>
          <a:bodyPr>
            <a:normAutofit fontScale="90000"/>
          </a:bodyPr>
          <a:lstStyle/>
          <a:p>
            <a:pPr algn="ctr"/>
            <a:r>
              <a:rPr lang="en-US" dirty="0">
                <a:latin typeface="Lato" panose="020F0502020204030203" pitchFamily="34" charset="0"/>
              </a:rPr>
              <a:t>Resume Section:</a:t>
            </a:r>
            <a:br>
              <a:rPr lang="en-US" dirty="0">
                <a:latin typeface="Lato" panose="020F0502020204030203" pitchFamily="34" charset="0"/>
              </a:rPr>
            </a:br>
            <a:r>
              <a:rPr lang="en-US" dirty="0">
                <a:latin typeface="Lato" panose="020F0502020204030203" pitchFamily="34" charset="0"/>
              </a:rPr>
              <a:t>Skills</a:t>
            </a:r>
          </a:p>
        </p:txBody>
      </p:sp>
      <p:sp>
        <p:nvSpPr>
          <p:cNvPr id="9" name="Rectangle 8">
            <a:extLst>
              <a:ext uri="{FF2B5EF4-FFF2-40B4-BE49-F238E27FC236}">
                <a16:creationId xmlns:a16="http://schemas.microsoft.com/office/drawing/2014/main" id="{5840E719-503D-445C-8DAE-08132EB5BF89}"/>
              </a:ext>
            </a:extLst>
          </p:cNvPr>
          <p:cNvSpPr/>
          <p:nvPr/>
        </p:nvSpPr>
        <p:spPr>
          <a:xfrm>
            <a:off x="5018932" y="751344"/>
            <a:ext cx="7027756" cy="2308324"/>
          </a:xfrm>
          <a:prstGeom prst="rect">
            <a:avLst/>
          </a:prstGeom>
        </p:spPr>
        <p:txBody>
          <a:bodyPr wrap="square">
            <a:spAutoFit/>
          </a:bodyPr>
          <a:lstStyle/>
          <a:p>
            <a:pPr marL="342900" indent="-342900">
              <a:buFont typeface="Arial" panose="020B0604020202020204" pitchFamily="34" charset="0"/>
              <a:buChar char="•"/>
            </a:pPr>
            <a:r>
              <a:rPr lang="en-US" sz="2400" dirty="0"/>
              <a:t>Not only technical - remember to include languages spoken!!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Create categories as it pertains to your major: </a:t>
            </a:r>
          </a:p>
          <a:p>
            <a:pPr marL="800100" lvl="1" indent="-342900">
              <a:buFont typeface="Courier New" panose="02070309020205020404" pitchFamily="49" charset="0"/>
              <a:buChar char="o"/>
            </a:pPr>
            <a:r>
              <a:rPr lang="en-US" sz="2400" dirty="0"/>
              <a:t>Computer, Language, Programming, Tools, etc. </a:t>
            </a:r>
            <a:br>
              <a:rPr lang="en-US" sz="2400" dirty="0"/>
            </a:br>
            <a:endParaRPr lang="en-US" sz="2400" dirty="0"/>
          </a:p>
        </p:txBody>
      </p:sp>
      <p:pic>
        <p:nvPicPr>
          <p:cNvPr id="8" name="Picture 2" descr="https://lh4.googleusercontent.com/BT2TULCYAZcsYD5F6FXBYrZWWNaB-Nv9j7s7065JmobwLZzYGoE-ohUJQElOd4IOJuiT6NKQ69yn93sdpnhRRlQR9_MjsAJ7YPqtg1fLtY9q-dGt9U2X-AwQmMxIty6KpA1BYbvgWL4">
            <a:extLst>
              <a:ext uri="{FF2B5EF4-FFF2-40B4-BE49-F238E27FC236}">
                <a16:creationId xmlns:a16="http://schemas.microsoft.com/office/drawing/2014/main" id="{A0A819D4-AAC7-42A8-B357-E3E7B3864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613" y="4313257"/>
            <a:ext cx="8149573" cy="1172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73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73E9353-BA64-4DA3-8DEC-7D7FC75172B0}"/>
              </a:ext>
            </a:extLst>
          </p:cNvPr>
          <p:cNvSpPr>
            <a:spLocks noGrp="1"/>
          </p:cNvSpPr>
          <p:nvPr>
            <p:ph type="body" sz="quarter" idx="16"/>
          </p:nvPr>
        </p:nvSpPr>
        <p:spPr>
          <a:xfrm>
            <a:off x="6972685" y="3087850"/>
            <a:ext cx="4342629" cy="2253961"/>
          </a:xfrm>
        </p:spPr>
        <p:txBody>
          <a:bodyPr>
            <a:normAutofit/>
          </a:bodyPr>
          <a:lstStyle/>
          <a:p>
            <a:pPr marL="342900" indent="-342900" fontAlgn="base">
              <a:buFont typeface="Courier New" panose="02070309020205020404" pitchFamily="49" charset="0"/>
              <a:buChar char="o"/>
            </a:pPr>
            <a:r>
              <a:rPr lang="en-US" sz="3200" dirty="0">
                <a:solidFill>
                  <a:schemeClr val="tx1"/>
                </a:solidFill>
                <a:latin typeface="Lato Light" panose="020F0302020204030203" pitchFamily="34" charset="0"/>
                <a:cs typeface="+mn-cs"/>
              </a:rPr>
              <a:t>Heading should match between Resume and References page</a:t>
            </a:r>
          </a:p>
          <a:p>
            <a:endParaRPr lang="en-US" sz="3200" dirty="0"/>
          </a:p>
        </p:txBody>
      </p:sp>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780993" y="572983"/>
            <a:ext cx="10534320" cy="822240"/>
          </a:xfrm>
        </p:spPr>
        <p:txBody>
          <a:bodyPr>
            <a:normAutofit/>
          </a:bodyPr>
          <a:lstStyle/>
          <a:p>
            <a:pPr algn="ctr"/>
            <a:r>
              <a:rPr lang="en-US" dirty="0">
                <a:latin typeface="Lato" panose="020F0502020204030203" pitchFamily="34" charset="0"/>
              </a:rPr>
              <a:t>Resume Section: References</a:t>
            </a:r>
          </a:p>
        </p:txBody>
      </p:sp>
      <p:sp>
        <p:nvSpPr>
          <p:cNvPr id="9" name="Rectangle 8">
            <a:extLst>
              <a:ext uri="{FF2B5EF4-FFF2-40B4-BE49-F238E27FC236}">
                <a16:creationId xmlns:a16="http://schemas.microsoft.com/office/drawing/2014/main" id="{5840E719-503D-445C-8DAE-08132EB5BF89}"/>
              </a:ext>
            </a:extLst>
          </p:cNvPr>
          <p:cNvSpPr/>
          <p:nvPr/>
        </p:nvSpPr>
        <p:spPr>
          <a:xfrm>
            <a:off x="780993" y="3087850"/>
            <a:ext cx="4000500" cy="3416320"/>
          </a:xfrm>
          <a:prstGeom prst="rect">
            <a:avLst/>
          </a:prstGeom>
        </p:spPr>
        <p:txBody>
          <a:bodyPr wrap="square">
            <a:spAutoFit/>
          </a:bodyPr>
          <a:lstStyle/>
          <a:p>
            <a:pPr marL="342900" indent="-342900" fontAlgn="base">
              <a:buFont typeface="Courier New" panose="02070309020205020404" pitchFamily="49" charset="0"/>
              <a:buChar char="o"/>
            </a:pPr>
            <a:r>
              <a:rPr lang="en-US" sz="3200" dirty="0">
                <a:latin typeface="Lato Light" panose="020F0302020204030203" pitchFamily="34" charset="0"/>
              </a:rPr>
              <a:t>Typically not included as part of your resume, but instead as a separate document when asked</a:t>
            </a:r>
          </a:p>
          <a:p>
            <a:pPr marL="342900" indent="-342900" fontAlgn="base">
              <a:buFont typeface="Courier New" panose="02070309020205020404" pitchFamily="49" charset="0"/>
              <a:buChar char="o"/>
            </a:pPr>
            <a:endParaRPr lang="en-US" sz="2400" dirty="0">
              <a:latin typeface="Lato Light" panose="020F0302020204030203" pitchFamily="34" charset="0"/>
            </a:endParaRPr>
          </a:p>
        </p:txBody>
      </p:sp>
    </p:spTree>
    <p:extLst>
      <p:ext uri="{BB962C8B-B14F-4D97-AF65-F5344CB8AC3E}">
        <p14:creationId xmlns:p14="http://schemas.microsoft.com/office/powerpoint/2010/main" val="2676176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77946A2-8DCE-4047-9CAE-38128B4BAF3B}"/>
              </a:ext>
            </a:extLst>
          </p:cNvPr>
          <p:cNvSpPr>
            <a:spLocks noGrp="1"/>
          </p:cNvSpPr>
          <p:nvPr>
            <p:ph type="body" sz="quarter" idx="11"/>
          </p:nvPr>
        </p:nvSpPr>
        <p:spPr>
          <a:xfrm>
            <a:off x="0" y="3206186"/>
            <a:ext cx="12192000" cy="3651813"/>
          </a:xfrm>
        </p:spPr>
        <p:txBody>
          <a:bodyPr>
            <a:noAutofit/>
          </a:bodyPr>
          <a:lstStyle/>
          <a:p>
            <a:pPr marL="285750" indent="-285750">
              <a:buFont typeface="Courier New" panose="02070309020205020404" pitchFamily="49" charset="0"/>
              <a:buChar char="o"/>
            </a:pPr>
            <a:endParaRPr lang="en-US" sz="3000" dirty="0">
              <a:solidFill>
                <a:schemeClr val="tx1"/>
              </a:solidFill>
              <a:latin typeface="Lato Light" panose="020F0302020204030203" pitchFamily="34" charset="0"/>
            </a:endParaRPr>
          </a:p>
          <a:p>
            <a:pPr marL="285750" indent="-285750">
              <a:buFont typeface="Courier New" panose="02070309020205020404" pitchFamily="49" charset="0"/>
              <a:buChar char="o"/>
            </a:pPr>
            <a:r>
              <a:rPr lang="en-US" sz="3000" dirty="0">
                <a:solidFill>
                  <a:schemeClr val="tx1"/>
                </a:solidFill>
                <a:latin typeface="Lato Light" panose="020F0302020204030203" pitchFamily="34" charset="0"/>
              </a:rPr>
              <a:t>Think of LinkedIn as an extension of your resume!</a:t>
            </a:r>
          </a:p>
          <a:p>
            <a:pPr marL="285750" indent="-285750">
              <a:buFont typeface="Courier New" panose="02070309020205020404" pitchFamily="49" charset="0"/>
              <a:buChar char="o"/>
            </a:pPr>
            <a:r>
              <a:rPr lang="en-US" sz="3000" dirty="0">
                <a:solidFill>
                  <a:schemeClr val="tx1"/>
                </a:solidFill>
                <a:latin typeface="Lato Light" panose="020F0302020204030203" pitchFamily="34" charset="0"/>
              </a:rPr>
              <a:t>Be sure to include your experience abroad on this platform as well!</a:t>
            </a:r>
          </a:p>
          <a:p>
            <a:br>
              <a:rPr lang="en-US" sz="3000" dirty="0">
                <a:solidFill>
                  <a:schemeClr val="tx1"/>
                </a:solidFill>
                <a:latin typeface="Lato Light" panose="020F0302020204030203" pitchFamily="34" charset="0"/>
              </a:rPr>
            </a:br>
            <a:endParaRPr lang="en-US" sz="3000" dirty="0">
              <a:solidFill>
                <a:schemeClr val="tx1"/>
              </a:solidFill>
              <a:latin typeface="Lato Light" panose="020F0302020204030203" pitchFamily="34" charset="0"/>
            </a:endParaRPr>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5278053" y="1775520"/>
            <a:ext cx="6435524" cy="1325563"/>
          </a:xfrm>
        </p:spPr>
        <p:txBody>
          <a:bodyPr anchor="b">
            <a:normAutofit/>
          </a:bodyPr>
          <a:lstStyle/>
          <a:p>
            <a:r>
              <a:rPr lang="en-US" dirty="0">
                <a:latin typeface="Lato" panose="020F0502020204030203" pitchFamily="34" charset="0"/>
              </a:rPr>
              <a:t>Using LinkedIn</a:t>
            </a:r>
          </a:p>
        </p:txBody>
      </p:sp>
      <p:pic>
        <p:nvPicPr>
          <p:cNvPr id="6" name="Picture 2" descr="https://lh3.googleusercontent.com/JHylo8EP5jXXCpNSf7SDlbWUGxh66myIDn7lvRAV3H0VuyBHgRuhRsLjigzRn8Wi9KmzGU9lDNT3Ify2_3_H2b_VWo0-MsV9c_75Z7aqM4nINUZLwwbejeq1zNvkpzoDQkSZHKX3LVY">
            <a:extLst>
              <a:ext uri="{FF2B5EF4-FFF2-40B4-BE49-F238E27FC236}">
                <a16:creationId xmlns:a16="http://schemas.microsoft.com/office/drawing/2014/main" id="{CC9988A6-0F8B-4F7B-8500-EFBF7BF44F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90" r="12046" b="-1"/>
          <a:stretch/>
        </p:blipFill>
        <p:spPr bwMode="auto">
          <a:xfrm>
            <a:off x="971836" y="1"/>
            <a:ext cx="3523423" cy="3206186"/>
          </a:xfrm>
          <a:prstGeom prst="rect">
            <a:avLst/>
          </a:prstGeom>
          <a:solidFill>
            <a:srgbClr val="FFFFFF"/>
          </a:solidFill>
        </p:spPr>
      </p:pic>
      <p:pic>
        <p:nvPicPr>
          <p:cNvPr id="7" name="Picture Placeholder 6" title="Decorative"/>
          <p:cNvPicPr>
            <a:picLocks noGrp="1" noChangeAspect="1"/>
          </p:cNvPicPr>
          <p:nvPr>
            <p:ph type="pic" sz="quarter" idx="12"/>
          </p:nvPr>
        </p:nvPicPr>
        <p:blipFill rotWithShape="1">
          <a:blip r:embed="rId4" cstate="email">
            <a:extLst>
              <a:ext uri="{28A0092B-C50C-407E-A947-70E740481C1C}">
                <a14:useLocalDpi xmlns:a14="http://schemas.microsoft.com/office/drawing/2010/main"/>
              </a:ext>
            </a:extLst>
          </a:blip>
          <a:srcRect l="177" r="1" b="1"/>
          <a:stretch/>
        </p:blipFill>
        <p:spPr>
          <a:xfrm>
            <a:off x="971836" y="3358587"/>
            <a:ext cx="3523423" cy="3206186"/>
          </a:xfrm>
          <a:noFill/>
        </p:spPr>
      </p:pic>
    </p:spTree>
    <p:extLst>
      <p:ext uri="{BB962C8B-B14F-4D97-AF65-F5344CB8AC3E}">
        <p14:creationId xmlns:p14="http://schemas.microsoft.com/office/powerpoint/2010/main" val="3567122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lh4.googleusercontent.com/XF16f38JSu4PxlnYKuFMcdqLWK-E-d6Cter1Z42s7zr4yxHr3dzTFmJPGKtsS9ReGx4Uw7q_WXZcAN8gj3TOa0YSAl2N1ztF1GMAymgeL-9d2spNefZ20TiSfTPBlgpMVQI4QT32A8c">
            <a:extLst>
              <a:ext uri="{FF2B5EF4-FFF2-40B4-BE49-F238E27FC236}">
                <a16:creationId xmlns:a16="http://schemas.microsoft.com/office/drawing/2014/main" id="{D230D2CB-2D91-4FE6-8CF1-8F1110A23AD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17093" y="4288"/>
            <a:ext cx="6853712" cy="6853712"/>
          </a:xfrm>
          <a:prstGeom prst="rect">
            <a:avLst/>
          </a:prstGeom>
          <a:solidFill>
            <a:srgbClr val="FFFFFF"/>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00F51FD4-2BE2-4DE8-8AED-9DC4C23F2DC4}"/>
              </a:ext>
            </a:extLst>
          </p:cNvPr>
          <p:cNvSpPr>
            <a:spLocks noGrp="1"/>
          </p:cNvSpPr>
          <p:nvPr>
            <p:ph type="title"/>
          </p:nvPr>
        </p:nvSpPr>
        <p:spPr>
          <a:xfrm>
            <a:off x="798690" y="3429000"/>
            <a:ext cx="4120444" cy="1818655"/>
          </a:xfrm>
        </p:spPr>
        <p:txBody>
          <a:bodyPr vert="horz" lIns="0" tIns="45720" rIns="91440" bIns="45720" rtlCol="0" anchor="b">
            <a:noAutofit/>
          </a:bodyPr>
          <a:lstStyle/>
          <a:p>
            <a:r>
              <a:rPr lang="en-US" sz="4200" b="1" i="0" kern="1200" spc="-150" dirty="0">
                <a:latin typeface="Lato" panose="020F0502020204030203" pitchFamily="34" charset="0"/>
              </a:rPr>
              <a:t>Congratulations!</a:t>
            </a:r>
            <a:br>
              <a:rPr lang="en-US" sz="4200" b="1" i="0" kern="1200" spc="-150" dirty="0">
                <a:latin typeface="Lato" panose="020F0502020204030203" pitchFamily="34" charset="0"/>
              </a:rPr>
            </a:br>
            <a:br>
              <a:rPr lang="en-US" sz="4200" b="1" i="0" kern="1200" spc="-150" dirty="0">
                <a:latin typeface="Lato" panose="020F0502020204030203" pitchFamily="34" charset="0"/>
              </a:rPr>
            </a:br>
            <a:r>
              <a:rPr lang="en-US" sz="4200" b="1" i="0" kern="1200" spc="-150" dirty="0">
                <a:latin typeface="Lato" panose="020F0502020204030203" pitchFamily="34" charset="0"/>
              </a:rPr>
              <a:t>You have an interview!</a:t>
            </a:r>
          </a:p>
        </p:txBody>
      </p:sp>
    </p:spTree>
    <p:extLst>
      <p:ext uri="{BB962C8B-B14F-4D97-AF65-F5344CB8AC3E}">
        <p14:creationId xmlns:p14="http://schemas.microsoft.com/office/powerpoint/2010/main" val="527508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lh4.googleusercontent.com/s79ah2Ke3k8FHJcXPWBPQe0qfwsA0YLQpTA9xW6gYmwYt2mirO6gt66QA5-hEGYmM7uWD_FO5O_NOv7OxhVb3-uMHmg9FosbPrG40FrXoYNZ5vYsuK_4iFyyK2vCS8HBhNDu4Rf4huY">
            <a:extLst>
              <a:ext uri="{FF2B5EF4-FFF2-40B4-BE49-F238E27FC236}">
                <a16:creationId xmlns:a16="http://schemas.microsoft.com/office/drawing/2014/main" id="{E3E18AEE-2D04-4B24-9616-A41E502FB61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8690" y="3994566"/>
            <a:ext cx="4120444" cy="2746963"/>
          </a:xfrm>
          <a:prstGeom prst="rect">
            <a:avLst/>
          </a:prstGeom>
          <a:solidFill>
            <a:srgbClr val="FFFFFF"/>
          </a:solidFill>
        </p:spPr>
      </p:pic>
      <p:sp>
        <p:nvSpPr>
          <p:cNvPr id="2" name="Title 1">
            <a:extLst>
              <a:ext uri="{FF2B5EF4-FFF2-40B4-BE49-F238E27FC236}">
                <a16:creationId xmlns:a16="http://schemas.microsoft.com/office/drawing/2014/main" id="{00F51FD4-2BE2-4DE8-8AED-9DC4C23F2DC4}"/>
              </a:ext>
            </a:extLst>
          </p:cNvPr>
          <p:cNvSpPr>
            <a:spLocks noGrp="1"/>
          </p:cNvSpPr>
          <p:nvPr>
            <p:ph type="title"/>
          </p:nvPr>
        </p:nvSpPr>
        <p:spPr>
          <a:xfrm>
            <a:off x="798690" y="2040520"/>
            <a:ext cx="4120444" cy="1818655"/>
          </a:xfrm>
        </p:spPr>
        <p:txBody>
          <a:bodyPr vert="horz" lIns="91440" tIns="45720" rIns="91440" bIns="45720" rtlCol="0" anchor="b">
            <a:normAutofit/>
          </a:bodyPr>
          <a:lstStyle/>
          <a:p>
            <a:r>
              <a:rPr lang="en-US" b="1" i="0" kern="1200" spc="-150" dirty="0">
                <a:latin typeface="Lato" panose="020F0502020204030203" pitchFamily="34" charset="0"/>
              </a:rPr>
              <a:t>Before the Interview</a:t>
            </a:r>
          </a:p>
        </p:txBody>
      </p:sp>
      <p:sp>
        <p:nvSpPr>
          <p:cNvPr id="12" name="TextBox 11">
            <a:extLst>
              <a:ext uri="{FF2B5EF4-FFF2-40B4-BE49-F238E27FC236}">
                <a16:creationId xmlns:a16="http://schemas.microsoft.com/office/drawing/2014/main" id="{C379FB2E-874F-4715-A27F-F5EDC2CF1EFC}"/>
              </a:ext>
            </a:extLst>
          </p:cNvPr>
          <p:cNvSpPr txBox="1"/>
          <p:nvPr/>
        </p:nvSpPr>
        <p:spPr>
          <a:xfrm>
            <a:off x="6096000" y="1245928"/>
            <a:ext cx="4120443" cy="338549"/>
          </a:xfrm>
          <a:prstGeom prst="rect">
            <a:avLst/>
          </a:prstGeom>
        </p:spPr>
        <p:txBody>
          <a:bodyPr vert="horz" lIns="91440" tIns="45720" rIns="91440" bIns="45720" rtlCol="0">
            <a:noAutofit/>
          </a:bodyPr>
          <a:lstStyle/>
          <a:p>
            <a:pPr marL="342900" indent="-342900" fontAlgn="base">
              <a:lnSpc>
                <a:spcPct val="90000"/>
              </a:lnSpc>
              <a:spcBef>
                <a:spcPts val="1000"/>
              </a:spcBef>
              <a:buFont typeface="Courier New" panose="02070309020205020404" pitchFamily="49" charset="0"/>
              <a:buChar char="o"/>
            </a:pPr>
            <a:r>
              <a:rPr lang="en-US" sz="2500" b="0" i="0" kern="1200" spc="300" dirty="0">
                <a:latin typeface="Lato Light" panose="020F0302020204030203" pitchFamily="34" charset="0"/>
                <a:cs typeface="Arial" panose="020B0604020202020204" pitchFamily="34" charset="0"/>
              </a:rPr>
              <a:t>Do your research</a:t>
            </a:r>
          </a:p>
          <a:p>
            <a:pPr marL="342900" indent="-342900" fontAlgn="base">
              <a:lnSpc>
                <a:spcPct val="90000"/>
              </a:lnSpc>
              <a:spcBef>
                <a:spcPts val="1000"/>
              </a:spcBef>
              <a:buFont typeface="Courier New" panose="02070309020205020404" pitchFamily="49" charset="0"/>
              <a:buChar char="o"/>
            </a:pPr>
            <a:r>
              <a:rPr lang="en-US" sz="2500" b="0" i="0" kern="1200" spc="300" dirty="0">
                <a:latin typeface="Lato Light" panose="020F0302020204030203" pitchFamily="34" charset="0"/>
                <a:cs typeface="Arial" panose="020B0604020202020204" pitchFamily="34" charset="0"/>
              </a:rPr>
              <a:t>Organization</a:t>
            </a:r>
          </a:p>
          <a:p>
            <a:pPr marL="342900" indent="-342900" fontAlgn="base">
              <a:lnSpc>
                <a:spcPct val="90000"/>
              </a:lnSpc>
              <a:spcBef>
                <a:spcPts val="1000"/>
              </a:spcBef>
              <a:buFont typeface="Courier New" panose="02070309020205020404" pitchFamily="49" charset="0"/>
              <a:buChar char="o"/>
            </a:pPr>
            <a:r>
              <a:rPr lang="en-US" sz="2500" b="0" i="0" kern="1200" spc="300" dirty="0">
                <a:latin typeface="Lato Light" panose="020F0302020204030203" pitchFamily="34" charset="0"/>
                <a:cs typeface="Arial" panose="020B0604020202020204" pitchFamily="34" charset="0"/>
              </a:rPr>
              <a:t>Job</a:t>
            </a:r>
          </a:p>
          <a:p>
            <a:pPr marL="342900" indent="-342900" fontAlgn="base">
              <a:lnSpc>
                <a:spcPct val="90000"/>
              </a:lnSpc>
              <a:spcBef>
                <a:spcPts val="1000"/>
              </a:spcBef>
              <a:buFont typeface="Courier New" panose="02070309020205020404" pitchFamily="49" charset="0"/>
              <a:buChar char="o"/>
            </a:pPr>
            <a:r>
              <a:rPr lang="en-US" sz="2500" b="0" i="0" kern="1200" spc="300" dirty="0">
                <a:latin typeface="Lato Light" panose="020F0302020204030203" pitchFamily="34" charset="0"/>
                <a:cs typeface="Arial" panose="020B0604020202020204" pitchFamily="34" charset="0"/>
              </a:rPr>
              <a:t>Individuals</a:t>
            </a:r>
          </a:p>
          <a:p>
            <a:pPr marL="342900" indent="-342900" fontAlgn="base">
              <a:lnSpc>
                <a:spcPct val="90000"/>
              </a:lnSpc>
              <a:spcBef>
                <a:spcPts val="1000"/>
              </a:spcBef>
              <a:buFont typeface="Courier New" panose="02070309020205020404" pitchFamily="49" charset="0"/>
              <a:buChar char="o"/>
            </a:pPr>
            <a:r>
              <a:rPr lang="en-US" sz="2500" b="0" i="0" kern="1200" spc="300" dirty="0">
                <a:latin typeface="Lato Light" panose="020F0302020204030203" pitchFamily="34" charset="0"/>
                <a:cs typeface="Arial" panose="020B0604020202020204" pitchFamily="34" charset="0"/>
              </a:rPr>
              <a:t>Analyze job description and how your skills match</a:t>
            </a:r>
          </a:p>
          <a:p>
            <a:pPr marL="342900" indent="-342900" fontAlgn="base">
              <a:lnSpc>
                <a:spcPct val="90000"/>
              </a:lnSpc>
              <a:spcBef>
                <a:spcPts val="1000"/>
              </a:spcBef>
              <a:buFont typeface="Courier New" panose="02070309020205020404" pitchFamily="49" charset="0"/>
              <a:buChar char="o"/>
            </a:pPr>
            <a:r>
              <a:rPr lang="en-US" sz="2500" b="0" i="0" kern="1200" spc="300" dirty="0">
                <a:latin typeface="Lato Light" panose="020F0302020204030203" pitchFamily="34" charset="0"/>
                <a:cs typeface="Arial" panose="020B0604020202020204" pitchFamily="34" charset="0"/>
              </a:rPr>
              <a:t>Prepare thoughtful questions</a:t>
            </a:r>
          </a:p>
          <a:p>
            <a:pPr marL="342900" indent="-342900" fontAlgn="base">
              <a:lnSpc>
                <a:spcPct val="90000"/>
              </a:lnSpc>
              <a:spcBef>
                <a:spcPts val="1000"/>
              </a:spcBef>
              <a:buFont typeface="Courier New" panose="02070309020205020404" pitchFamily="49" charset="0"/>
              <a:buChar char="o"/>
            </a:pPr>
            <a:r>
              <a:rPr lang="en-US" sz="2500" b="0" i="0" kern="1200" spc="300" dirty="0">
                <a:latin typeface="Lato Light" panose="020F0302020204030203" pitchFamily="34" charset="0"/>
                <a:cs typeface="Arial" panose="020B0604020202020204" pitchFamily="34" charset="0"/>
              </a:rPr>
              <a:t>Practice, practice, practice!</a:t>
            </a:r>
          </a:p>
          <a:p>
            <a:pPr>
              <a:lnSpc>
                <a:spcPct val="90000"/>
              </a:lnSpc>
              <a:spcBef>
                <a:spcPts val="1000"/>
              </a:spcBef>
            </a:pPr>
            <a:endParaRPr lang="en-US" sz="2500" b="0" i="0" kern="1200" spc="300" dirty="0">
              <a:latin typeface="Lato Light" panose="020F0302020204030203" pitchFamily="34" charset="0"/>
              <a:cs typeface="Arial" panose="020B0604020202020204" pitchFamily="34" charset="0"/>
            </a:endParaRPr>
          </a:p>
        </p:txBody>
      </p:sp>
    </p:spTree>
    <p:extLst>
      <p:ext uri="{BB962C8B-B14F-4D97-AF65-F5344CB8AC3E}">
        <p14:creationId xmlns:p14="http://schemas.microsoft.com/office/powerpoint/2010/main" val="3512765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h3.googleusercontent.com/QW2VYqTrHPZ9p2piillP1ShfGvXPcUa6v2uBwJPeh-uAPFuFqospgnsMqsLRUiH3oaSa_ANEEKSkPB-vU2n4tfcS00BST0k839Wl2WHRiRxEwfM_j41WyX2SgQpuPDyd8_yMl_Bxmko">
            <a:extLst>
              <a:ext uri="{FF2B5EF4-FFF2-40B4-BE49-F238E27FC236}">
                <a16:creationId xmlns:a16="http://schemas.microsoft.com/office/drawing/2014/main" id="{35F437F9-38BA-47E7-A38C-AE374C462D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366" b="14089"/>
          <a:stretch/>
        </p:blipFill>
        <p:spPr bwMode="auto">
          <a:xfrm>
            <a:off x="20" y="10"/>
            <a:ext cx="12191980" cy="3408882"/>
          </a:xfrm>
          <a:prstGeom prst="rect">
            <a:avLst/>
          </a:prstGeom>
          <a:solidFill>
            <a:srgbClr val="FFFFFF"/>
          </a:solidFill>
        </p:spPr>
      </p:pic>
      <p:sp>
        <p:nvSpPr>
          <p:cNvPr id="17" name="Text Placeholder 2">
            <a:extLst>
              <a:ext uri="{FF2B5EF4-FFF2-40B4-BE49-F238E27FC236}">
                <a16:creationId xmlns:a16="http://schemas.microsoft.com/office/drawing/2014/main" id="{101E59C5-6C3D-414B-8242-305B0ED604D9}"/>
              </a:ext>
            </a:extLst>
          </p:cNvPr>
          <p:cNvSpPr>
            <a:spLocks noGrp="1"/>
          </p:cNvSpPr>
          <p:nvPr>
            <p:ph type="body" sz="quarter" idx="12"/>
          </p:nvPr>
        </p:nvSpPr>
        <p:spPr>
          <a:xfrm>
            <a:off x="4568750" y="3666354"/>
            <a:ext cx="3448800" cy="382749"/>
          </a:xfrm>
        </p:spPr>
        <p:txBody>
          <a:bodyPr>
            <a:noAutofit/>
          </a:bodyPr>
          <a:lstStyle/>
          <a:p>
            <a:pPr algn="ctr"/>
            <a:r>
              <a:rPr lang="en-US" sz="2800" dirty="0">
                <a:latin typeface="Lato Black" panose="020F0A02020204030203" pitchFamily="34" charset="0"/>
              </a:rPr>
              <a:t>Why? </a:t>
            </a:r>
          </a:p>
        </p:txBody>
      </p:sp>
      <p:sp>
        <p:nvSpPr>
          <p:cNvPr id="19" name="Text Placeholder 3">
            <a:extLst>
              <a:ext uri="{FF2B5EF4-FFF2-40B4-BE49-F238E27FC236}">
                <a16:creationId xmlns:a16="http://schemas.microsoft.com/office/drawing/2014/main" id="{6C0BF27C-BFE4-4857-946B-225086B959E5}"/>
              </a:ext>
            </a:extLst>
          </p:cNvPr>
          <p:cNvSpPr>
            <a:spLocks noGrp="1"/>
          </p:cNvSpPr>
          <p:nvPr>
            <p:ph type="body" sz="quarter" idx="14"/>
          </p:nvPr>
        </p:nvSpPr>
        <p:spPr>
          <a:xfrm>
            <a:off x="8611200" y="3666355"/>
            <a:ext cx="3450265" cy="382749"/>
          </a:xfrm>
        </p:spPr>
        <p:txBody>
          <a:bodyPr>
            <a:noAutofit/>
          </a:bodyPr>
          <a:lstStyle/>
          <a:p>
            <a:pPr algn="ctr"/>
            <a:r>
              <a:rPr lang="en-US" sz="2800" dirty="0">
                <a:latin typeface="Lato Black" panose="020F0A02020204030203" pitchFamily="34" charset="0"/>
              </a:rPr>
              <a:t>Where? </a:t>
            </a:r>
          </a:p>
        </p:txBody>
      </p:sp>
      <p:sp>
        <p:nvSpPr>
          <p:cNvPr id="12" name="TextBox 11">
            <a:extLst>
              <a:ext uri="{FF2B5EF4-FFF2-40B4-BE49-F238E27FC236}">
                <a16:creationId xmlns:a16="http://schemas.microsoft.com/office/drawing/2014/main" id="{C379FB2E-874F-4715-A27F-F5EDC2CF1EFC}"/>
              </a:ext>
            </a:extLst>
          </p:cNvPr>
          <p:cNvSpPr txBox="1"/>
          <p:nvPr/>
        </p:nvSpPr>
        <p:spPr>
          <a:xfrm>
            <a:off x="4568750" y="4306565"/>
            <a:ext cx="3448800" cy="2253961"/>
          </a:xfrm>
          <a:prstGeom prst="rect">
            <a:avLst/>
          </a:prstGeom>
        </p:spPr>
        <p:txBody>
          <a:bodyPr vert="horz" lIns="0" tIns="72000" rIns="91440" bIns="45720" rtlCol="0">
            <a:noAutofit/>
          </a:bodyPr>
          <a:lstStyle/>
          <a:p>
            <a:pPr marL="571500" lvl="1" indent="-342900" fontAlgn="base">
              <a:lnSpc>
                <a:spcPct val="90000"/>
              </a:lnSpc>
              <a:buFont typeface="Courier New" panose="02070309020205020404" pitchFamily="49" charset="0"/>
              <a:buChar char="o"/>
            </a:pPr>
            <a:r>
              <a:rPr lang="en-US" sz="2000" dirty="0">
                <a:solidFill>
                  <a:schemeClr val="bg1"/>
                </a:solidFill>
                <a:latin typeface="Lato Light" panose="020F0302020204030203" pitchFamily="34" charset="0"/>
                <a:cs typeface="Arial" panose="020B0604020202020204" pitchFamily="34" charset="0"/>
              </a:rPr>
              <a:t>To gain knowledge of the company</a:t>
            </a:r>
          </a:p>
          <a:p>
            <a:pPr marL="571500" lvl="1" indent="-342900" fontAlgn="base">
              <a:lnSpc>
                <a:spcPct val="90000"/>
              </a:lnSpc>
              <a:buFont typeface="Courier New" panose="02070309020205020404" pitchFamily="49" charset="0"/>
              <a:buChar char="o"/>
            </a:pPr>
            <a:endParaRPr lang="en-US" sz="2000" dirty="0">
              <a:solidFill>
                <a:schemeClr val="bg1"/>
              </a:solidFill>
              <a:latin typeface="Lato Light" panose="020F0302020204030203" pitchFamily="34" charset="0"/>
              <a:cs typeface="Arial" panose="020B0604020202020204" pitchFamily="34" charset="0"/>
            </a:endParaRPr>
          </a:p>
          <a:p>
            <a:pPr marL="571500" lvl="1" indent="-342900" fontAlgn="base">
              <a:lnSpc>
                <a:spcPct val="90000"/>
              </a:lnSpc>
              <a:buFont typeface="Courier New" panose="02070309020205020404" pitchFamily="49" charset="0"/>
              <a:buChar char="o"/>
            </a:pPr>
            <a:r>
              <a:rPr lang="en-US" sz="2000" dirty="0">
                <a:solidFill>
                  <a:schemeClr val="bg1"/>
                </a:solidFill>
                <a:latin typeface="Lato Light" panose="020F0302020204030203" pitchFamily="34" charset="0"/>
                <a:cs typeface="Arial" panose="020B0604020202020204" pitchFamily="34" charset="0"/>
              </a:rPr>
              <a:t>To be prepared to discuss skills and experience</a:t>
            </a:r>
          </a:p>
          <a:p>
            <a:pPr marL="571500" lvl="1" indent="-342900" fontAlgn="base">
              <a:lnSpc>
                <a:spcPct val="90000"/>
              </a:lnSpc>
              <a:buFont typeface="Courier New" panose="02070309020205020404" pitchFamily="49" charset="0"/>
              <a:buChar char="o"/>
            </a:pPr>
            <a:endParaRPr lang="en-US" sz="2000" dirty="0">
              <a:solidFill>
                <a:schemeClr val="bg1"/>
              </a:solidFill>
              <a:latin typeface="Lato Light" panose="020F0302020204030203" pitchFamily="34" charset="0"/>
              <a:cs typeface="Arial" panose="020B0604020202020204" pitchFamily="34" charset="0"/>
            </a:endParaRPr>
          </a:p>
          <a:p>
            <a:pPr marL="571500" lvl="1" indent="-342900" fontAlgn="base">
              <a:lnSpc>
                <a:spcPct val="90000"/>
              </a:lnSpc>
              <a:buFont typeface="Courier New" panose="02070309020205020404" pitchFamily="49" charset="0"/>
              <a:buChar char="o"/>
            </a:pPr>
            <a:r>
              <a:rPr lang="en-US" sz="2000" dirty="0">
                <a:solidFill>
                  <a:schemeClr val="bg1"/>
                </a:solidFill>
                <a:latin typeface="Lato Light" panose="020F0302020204030203" pitchFamily="34" charset="0"/>
                <a:cs typeface="Arial" panose="020B0604020202020204" pitchFamily="34" charset="0"/>
              </a:rPr>
              <a:t>To be prepared to discuss career plans and goals</a:t>
            </a:r>
          </a:p>
          <a:p>
            <a:pPr>
              <a:lnSpc>
                <a:spcPct val="90000"/>
              </a:lnSpc>
              <a:spcAft>
                <a:spcPts val="1600"/>
              </a:spcAft>
            </a:pPr>
            <a:br>
              <a:rPr lang="en-US" sz="2000" dirty="0">
                <a:solidFill>
                  <a:schemeClr val="bg1"/>
                </a:solidFill>
                <a:latin typeface="Lato Light" panose="020F0302020204030203" pitchFamily="34" charset="0"/>
                <a:cs typeface="Arial" panose="020B0604020202020204" pitchFamily="34" charset="0"/>
              </a:rPr>
            </a:br>
            <a:endParaRPr lang="en-US" sz="2000" dirty="0">
              <a:solidFill>
                <a:schemeClr val="bg1"/>
              </a:solidFill>
              <a:latin typeface="Lato Light" panose="020F0302020204030203" pitchFamily="34" charset="0"/>
              <a:cs typeface="Arial" panose="020B0604020202020204" pitchFamily="34" charset="0"/>
            </a:endParaRPr>
          </a:p>
        </p:txBody>
      </p:sp>
      <p:sp>
        <p:nvSpPr>
          <p:cNvPr id="21" name="Text Placeholder 5">
            <a:extLst>
              <a:ext uri="{FF2B5EF4-FFF2-40B4-BE49-F238E27FC236}">
                <a16:creationId xmlns:a16="http://schemas.microsoft.com/office/drawing/2014/main" id="{518D325F-C551-4EC3-91D3-389B9159128A}"/>
              </a:ext>
            </a:extLst>
          </p:cNvPr>
          <p:cNvSpPr>
            <a:spLocks noGrp="1"/>
          </p:cNvSpPr>
          <p:nvPr>
            <p:ph type="body" sz="quarter" idx="16"/>
          </p:nvPr>
        </p:nvSpPr>
        <p:spPr>
          <a:xfrm>
            <a:off x="8254055" y="4306565"/>
            <a:ext cx="3450265" cy="2253961"/>
          </a:xfrm>
        </p:spPr>
        <p:txBody>
          <a:bodyPr>
            <a:normAutofit lnSpcReduction="10000"/>
          </a:bodyPr>
          <a:lstStyle/>
          <a:p>
            <a:pPr lvl="2">
              <a:spcAft>
                <a:spcPts val="1600"/>
              </a:spcAft>
              <a:buFont typeface="Courier New" panose="02070309020205020404" pitchFamily="49" charset="0"/>
              <a:buChar char="o"/>
            </a:pPr>
            <a:r>
              <a:rPr lang="en-US" sz="2000" dirty="0">
                <a:latin typeface="Lato Light" panose="020F0302020204030203" pitchFamily="34" charset="0"/>
              </a:rPr>
              <a:t>Company’s Website</a:t>
            </a:r>
          </a:p>
          <a:p>
            <a:pPr lvl="2" fontAlgn="base">
              <a:buFont typeface="Courier New" panose="02070309020205020404" pitchFamily="49" charset="0"/>
              <a:buChar char="o"/>
            </a:pPr>
            <a:r>
              <a:rPr lang="en-US" sz="2000" dirty="0">
                <a:latin typeface="Lato Light" panose="020F0302020204030203" pitchFamily="34" charset="0"/>
              </a:rPr>
              <a:t>Social Media</a:t>
            </a:r>
          </a:p>
          <a:p>
            <a:pPr lvl="2" fontAlgn="base">
              <a:buFont typeface="Courier New" panose="02070309020205020404" pitchFamily="49" charset="0"/>
              <a:buChar char="o"/>
            </a:pPr>
            <a:endParaRPr lang="en-US" sz="2000" dirty="0">
              <a:latin typeface="Lato Light" panose="020F0302020204030203" pitchFamily="34" charset="0"/>
            </a:endParaRPr>
          </a:p>
          <a:p>
            <a:pPr lvl="2" fontAlgn="base">
              <a:buFont typeface="Courier New" panose="02070309020205020404" pitchFamily="49" charset="0"/>
              <a:buChar char="o"/>
            </a:pPr>
            <a:r>
              <a:rPr lang="en-US" sz="2000" dirty="0">
                <a:latin typeface="Lato Light" panose="020F0302020204030203" pitchFamily="34" charset="0"/>
              </a:rPr>
              <a:t>Your Network</a:t>
            </a:r>
          </a:p>
          <a:p>
            <a:pPr marL="914400" lvl="2" indent="0" fontAlgn="base">
              <a:buNone/>
            </a:pPr>
            <a:endParaRPr lang="en-US" sz="2000" dirty="0">
              <a:latin typeface="Lato Light" panose="020F0302020204030203" pitchFamily="34" charset="0"/>
            </a:endParaRPr>
          </a:p>
          <a:p>
            <a:pPr lvl="2" fontAlgn="base">
              <a:buFont typeface="Courier New" panose="02070309020205020404" pitchFamily="49" charset="0"/>
              <a:buChar char="o"/>
            </a:pPr>
            <a:r>
              <a:rPr lang="en-US" sz="2000" dirty="0">
                <a:latin typeface="Lato Light" panose="020F0302020204030203" pitchFamily="34" charset="0"/>
              </a:rPr>
              <a:t>Glassdoor</a:t>
            </a:r>
          </a:p>
          <a:p>
            <a:pPr>
              <a:buFont typeface="Courier New" panose="02070309020205020404" pitchFamily="49" charset="0"/>
              <a:buChar char="o"/>
            </a:pPr>
            <a:endParaRPr lang="en-US" sz="2000" dirty="0">
              <a:latin typeface="Lato Light" panose="020F0302020204030203" pitchFamily="34" charset="0"/>
            </a:endParaRPr>
          </a:p>
        </p:txBody>
      </p:sp>
      <p:sp>
        <p:nvSpPr>
          <p:cNvPr id="2" name="Title 1">
            <a:extLst>
              <a:ext uri="{FF2B5EF4-FFF2-40B4-BE49-F238E27FC236}">
                <a16:creationId xmlns:a16="http://schemas.microsoft.com/office/drawing/2014/main" id="{00F51FD4-2BE2-4DE8-8AED-9DC4C23F2DC4}"/>
              </a:ext>
            </a:extLst>
          </p:cNvPr>
          <p:cNvSpPr>
            <a:spLocks noGrp="1"/>
          </p:cNvSpPr>
          <p:nvPr>
            <p:ph type="title"/>
          </p:nvPr>
        </p:nvSpPr>
        <p:spPr>
          <a:xfrm>
            <a:off x="838200" y="4049104"/>
            <a:ext cx="3136900" cy="2168682"/>
          </a:xfrm>
        </p:spPr>
        <p:txBody>
          <a:bodyPr vert="horz" lIns="0" tIns="45720" rIns="91440" bIns="45720" rtlCol="0" anchor="ctr">
            <a:normAutofit/>
          </a:bodyPr>
          <a:lstStyle/>
          <a:p>
            <a:r>
              <a:rPr lang="en-US" b="1" i="0" kern="1200" spc="-150" dirty="0">
                <a:latin typeface="Lato" panose="020F0502020204030203" pitchFamily="34" charset="0"/>
              </a:rPr>
              <a:t>The Importance of Research</a:t>
            </a:r>
          </a:p>
        </p:txBody>
      </p:sp>
    </p:spTree>
    <p:extLst>
      <p:ext uri="{BB962C8B-B14F-4D97-AF65-F5344CB8AC3E}">
        <p14:creationId xmlns:p14="http://schemas.microsoft.com/office/powerpoint/2010/main" val="2068553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1855A7-D735-4DF7-9627-1011376FD80C}"/>
              </a:ext>
            </a:extLst>
          </p:cNvPr>
          <p:cNvSpPr>
            <a:spLocks noGrp="1"/>
          </p:cNvSpPr>
          <p:nvPr>
            <p:ph type="title"/>
          </p:nvPr>
        </p:nvSpPr>
        <p:spPr/>
        <p:txBody>
          <a:bodyPr>
            <a:normAutofit/>
          </a:bodyPr>
          <a:lstStyle/>
          <a:p>
            <a:r>
              <a:rPr lang="en-US" dirty="0">
                <a:latin typeface="Lato" panose="020F0502020204030203" pitchFamily="34" charset="0"/>
              </a:rPr>
              <a:t>Interview Questions</a:t>
            </a:r>
          </a:p>
        </p:txBody>
      </p:sp>
      <p:pic>
        <p:nvPicPr>
          <p:cNvPr id="6" name="Picture 2" descr="https://lh6.googleusercontent.com/DOFDc1udGi7uW5R68rXEl47z99GlSmo0N_iU9ef42fRHQkHlH4JxGykpJuX6CE8N6PhCEZKspVvXneIfepzgtZcoh9zSNb-uBsUm-l-GNCzXa-ovgxpeDY1AdJa8gqV_d35AiQn_YEo">
            <a:extLst>
              <a:ext uri="{FF2B5EF4-FFF2-40B4-BE49-F238E27FC236}">
                <a16:creationId xmlns:a16="http://schemas.microsoft.com/office/drawing/2014/main" id="{20063BDD-761A-4235-952E-1D970F724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4489" y="2497541"/>
            <a:ext cx="8120868" cy="32760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079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51FD4-2BE2-4DE8-8AED-9DC4C23F2DC4}"/>
              </a:ext>
            </a:extLst>
          </p:cNvPr>
          <p:cNvSpPr>
            <a:spLocks noGrp="1"/>
          </p:cNvSpPr>
          <p:nvPr>
            <p:ph type="title"/>
          </p:nvPr>
        </p:nvSpPr>
        <p:spPr>
          <a:xfrm>
            <a:off x="351280" y="152594"/>
            <a:ext cx="11489440" cy="866308"/>
          </a:xfrm>
        </p:spPr>
        <p:txBody>
          <a:bodyPr>
            <a:normAutofit/>
          </a:bodyPr>
          <a:lstStyle/>
          <a:p>
            <a:pPr algn="ctr"/>
            <a:r>
              <a:rPr lang="en-US" dirty="0">
                <a:latin typeface="Lato" panose="020F0502020204030203" pitchFamily="34" charset="0"/>
              </a:rPr>
              <a:t>Future of Work  =  Careering for Life</a:t>
            </a:r>
          </a:p>
        </p:txBody>
      </p:sp>
      <p:pic>
        <p:nvPicPr>
          <p:cNvPr id="7" name="Picture Placeholder 16" descr="A picture containing road, holding, tree&#10;&#10;Description automatically generated">
            <a:extLst>
              <a:ext uri="{FF2B5EF4-FFF2-40B4-BE49-F238E27FC236}">
                <a16:creationId xmlns:a16="http://schemas.microsoft.com/office/drawing/2014/main" id="{3A95E463-54D4-4383-B333-80884A765751}"/>
              </a:ext>
            </a:extLst>
          </p:cNvPr>
          <p:cNvPicPr>
            <a:picLocks noChangeAspect="1"/>
          </p:cNvPicPr>
          <p:nvPr/>
        </p:nvPicPr>
        <p:blipFill>
          <a:blip r:embed="rId3"/>
          <a:srcRect t="974" b="974"/>
          <a:stretch>
            <a:fillRect/>
          </a:stretch>
        </p:blipFill>
        <p:spPr>
          <a:xfrm>
            <a:off x="4455229" y="1151627"/>
            <a:ext cx="3557587" cy="5232400"/>
          </a:xfrm>
          <a:prstGeom prst="rect">
            <a:avLst/>
          </a:prstGeom>
        </p:spPr>
      </p:pic>
      <p:sp>
        <p:nvSpPr>
          <p:cNvPr id="8" name="Text Placeholder 10">
            <a:extLst>
              <a:ext uri="{FF2B5EF4-FFF2-40B4-BE49-F238E27FC236}">
                <a16:creationId xmlns:a16="http://schemas.microsoft.com/office/drawing/2014/main" id="{67E5B177-8E8E-4A32-8DE7-373F45089F19}"/>
              </a:ext>
            </a:extLst>
          </p:cNvPr>
          <p:cNvSpPr txBox="1">
            <a:spLocks/>
          </p:cNvSpPr>
          <p:nvPr/>
        </p:nvSpPr>
        <p:spPr>
          <a:xfrm>
            <a:off x="8387916" y="1320800"/>
            <a:ext cx="3552315" cy="474907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0" indent="-171450"/>
            <a:r>
              <a:rPr lang="en-US" dirty="0">
                <a:latin typeface="Lato Light"/>
                <a:cs typeface="Arial"/>
              </a:rPr>
              <a:t>You will change jobs often (one estimate: 12-14 jobs by age 38!)</a:t>
            </a:r>
          </a:p>
          <a:p>
            <a:pPr marL="171450" lvl="0" indent="-171450"/>
            <a:endParaRPr lang="en-US" dirty="0">
              <a:latin typeface="Lato Light" panose="020F0302020204030203" pitchFamily="34" charset="0"/>
            </a:endParaRPr>
          </a:p>
          <a:p>
            <a:pPr marL="171450" lvl="0" indent="-171450"/>
            <a:r>
              <a:rPr lang="en-US" dirty="0">
                <a:latin typeface="Lato Light"/>
                <a:cs typeface="Arial"/>
              </a:rPr>
              <a:t>You may also switch sectors (business, gov’t, nonprofit)</a:t>
            </a:r>
          </a:p>
          <a:p>
            <a:pPr marL="171450" lvl="0" indent="-171450"/>
            <a:endParaRPr lang="en-US" dirty="0">
              <a:latin typeface="Lato Light" panose="020F0302020204030203" pitchFamily="34" charset="0"/>
            </a:endParaRPr>
          </a:p>
          <a:p>
            <a:pPr marL="171450" indent="-171450"/>
            <a:r>
              <a:rPr lang="en-US" dirty="0">
                <a:latin typeface="Lato Light"/>
                <a:cs typeface="Arial"/>
              </a:rPr>
              <a:t>You may end up in jobs that currently </a:t>
            </a:r>
            <a:r>
              <a:rPr lang="en-US" b="1" dirty="0">
                <a:latin typeface="Lato Light"/>
                <a:cs typeface="Arial"/>
              </a:rPr>
              <a:t>do not </a:t>
            </a:r>
            <a:r>
              <a:rPr lang="en-US" dirty="0">
                <a:latin typeface="Lato Light"/>
                <a:cs typeface="Arial"/>
              </a:rPr>
              <a:t>exist</a:t>
            </a:r>
          </a:p>
          <a:p>
            <a:pPr marL="171450" lvl="0" indent="-171450"/>
            <a:endParaRPr lang="en-US" dirty="0">
              <a:latin typeface="Lato Light" panose="020F0302020204030203" pitchFamily="34" charset="0"/>
            </a:endParaRPr>
          </a:p>
          <a:p>
            <a:pPr marL="171450" indent="-171450"/>
            <a:r>
              <a:rPr lang="en-US" dirty="0">
                <a:latin typeface="Lato Light" panose="020F0302020204030203" pitchFamily="34" charset="0"/>
              </a:rPr>
              <a:t>Start-ups are common</a:t>
            </a:r>
          </a:p>
          <a:p>
            <a:pPr marL="171450" indent="-171450"/>
            <a:endParaRPr lang="en-US" dirty="0">
              <a:latin typeface="Lato Light" panose="020F0302020204030203" pitchFamily="34" charset="0"/>
            </a:endParaRPr>
          </a:p>
          <a:p>
            <a:pPr marL="171450" lvl="0" indent="-171450"/>
            <a:r>
              <a:rPr lang="en-US" dirty="0">
                <a:latin typeface="Lato Light"/>
                <a:cs typeface="Arial"/>
              </a:rPr>
              <a:t>By </a:t>
            </a:r>
            <a:r>
              <a:rPr lang="en-US" b="1" dirty="0">
                <a:latin typeface="Lato Light"/>
                <a:cs typeface="Arial"/>
              </a:rPr>
              <a:t>2025</a:t>
            </a:r>
            <a:r>
              <a:rPr lang="en-US" dirty="0">
                <a:latin typeface="Lato Light"/>
                <a:cs typeface="Arial"/>
              </a:rPr>
              <a:t> the gig economy could be </a:t>
            </a:r>
            <a:r>
              <a:rPr lang="en-US" b="1" dirty="0">
                <a:latin typeface="Lato Light"/>
                <a:cs typeface="Arial"/>
              </a:rPr>
              <a:t>43%</a:t>
            </a:r>
            <a:r>
              <a:rPr lang="en-US" dirty="0">
                <a:latin typeface="Lato Light"/>
                <a:cs typeface="Arial"/>
              </a:rPr>
              <a:t> of workforce</a:t>
            </a:r>
          </a:p>
          <a:p>
            <a:pPr marL="0" lvl="0" indent="0">
              <a:buNone/>
            </a:pPr>
            <a:endParaRPr lang="en-US" dirty="0">
              <a:latin typeface="Lato Light" panose="020F0302020204030203" pitchFamily="34" charset="0"/>
            </a:endParaRPr>
          </a:p>
          <a:p>
            <a:pPr marL="0" lvl="0" indent="0">
              <a:buNone/>
            </a:pPr>
            <a:endParaRPr lang="en-US" dirty="0">
              <a:latin typeface="Lato Light"/>
              <a:cs typeface="Arial"/>
            </a:endParaRPr>
          </a:p>
          <a:p>
            <a:pPr marL="0" lvl="0" indent="0">
              <a:buNone/>
            </a:pPr>
            <a:endParaRPr lang="en-US" dirty="0">
              <a:latin typeface="Lato Light" panose="020F0302020204030203" pitchFamily="34" charset="0"/>
            </a:endParaRPr>
          </a:p>
        </p:txBody>
      </p:sp>
      <p:sp>
        <p:nvSpPr>
          <p:cNvPr id="3" name="TextBox 2">
            <a:extLst>
              <a:ext uri="{FF2B5EF4-FFF2-40B4-BE49-F238E27FC236}">
                <a16:creationId xmlns:a16="http://schemas.microsoft.com/office/drawing/2014/main" id="{41A3FF8D-CBE7-4609-B531-1B70C63748BF}"/>
              </a:ext>
            </a:extLst>
          </p:cNvPr>
          <p:cNvSpPr txBox="1"/>
          <p:nvPr/>
        </p:nvSpPr>
        <p:spPr>
          <a:xfrm>
            <a:off x="467429" y="1151627"/>
            <a:ext cx="3941423" cy="5201424"/>
          </a:xfrm>
          <a:prstGeom prst="rect">
            <a:avLst/>
          </a:prstGeom>
          <a:noFill/>
        </p:spPr>
        <p:txBody>
          <a:bodyPr wrap="square" rtlCol="0">
            <a:spAutoFit/>
          </a:bodyPr>
          <a:lstStyle/>
          <a:p>
            <a:pPr algn="ctr"/>
            <a:endParaRPr lang="en-US" sz="2400" dirty="0">
              <a:latin typeface="Lato Light" panose="020F0302020204030203" pitchFamily="34" charset="0"/>
            </a:endParaRPr>
          </a:p>
          <a:p>
            <a:pPr algn="ctr"/>
            <a:r>
              <a:rPr lang="en-US" sz="2400" dirty="0">
                <a:latin typeface="Lato Light" panose="020F0302020204030203" pitchFamily="34" charset="0"/>
              </a:rPr>
              <a:t>Career mobility is </a:t>
            </a:r>
          </a:p>
          <a:p>
            <a:pPr algn="ctr"/>
            <a:r>
              <a:rPr lang="en-US" sz="2400" dirty="0">
                <a:latin typeface="Lato Light" panose="020F0302020204030203" pitchFamily="34" charset="0"/>
              </a:rPr>
              <a:t>the new normal.</a:t>
            </a:r>
          </a:p>
          <a:p>
            <a:pPr algn="ctr"/>
            <a:endParaRPr lang="en-US" sz="2400" dirty="0">
              <a:latin typeface="Lato Light" panose="020F0302020204030203" pitchFamily="34" charset="0"/>
            </a:endParaRPr>
          </a:p>
          <a:p>
            <a:pPr algn="ctr"/>
            <a:r>
              <a:rPr lang="en-US" sz="2400" dirty="0">
                <a:latin typeface="Lato Light" panose="020F0302020204030203" pitchFamily="34" charset="0"/>
              </a:rPr>
              <a:t>Your path may take </a:t>
            </a:r>
          </a:p>
          <a:p>
            <a:pPr algn="ctr"/>
            <a:r>
              <a:rPr lang="en-US" sz="2400" dirty="0">
                <a:latin typeface="Lato Light" panose="020F0302020204030203" pitchFamily="34" charset="0"/>
              </a:rPr>
              <a:t>many turns… </a:t>
            </a:r>
          </a:p>
          <a:p>
            <a:pPr algn="ctr"/>
            <a:endParaRPr lang="en-US" sz="2400" dirty="0">
              <a:latin typeface="Lato Light" panose="020F0302020204030203" pitchFamily="34" charset="0"/>
            </a:endParaRPr>
          </a:p>
          <a:p>
            <a:pPr algn="ctr"/>
            <a:r>
              <a:rPr lang="en-US" sz="2400" dirty="0">
                <a:latin typeface="Lato Light" panose="020F0302020204030203" pitchFamily="34" charset="0"/>
              </a:rPr>
              <a:t>Learn how to be in the driver’s seat by being : </a:t>
            </a:r>
          </a:p>
          <a:p>
            <a:pPr algn="ctr"/>
            <a:endParaRPr lang="en-US" sz="2400" dirty="0">
              <a:latin typeface="Lato Light" panose="020F0302020204030203" pitchFamily="34" charset="0"/>
            </a:endParaRPr>
          </a:p>
          <a:p>
            <a:pPr marL="342900" indent="-342900" algn="ctr">
              <a:buFont typeface="Arial" panose="020B0604020202020204" pitchFamily="34" charset="0"/>
              <a:buChar char="•"/>
            </a:pPr>
            <a:r>
              <a:rPr lang="en-US" sz="2400" dirty="0">
                <a:latin typeface="Lato Light" panose="020F0302020204030203" pitchFamily="34" charset="0"/>
              </a:rPr>
              <a:t>Proactive</a:t>
            </a:r>
          </a:p>
          <a:p>
            <a:pPr marL="342900" indent="-342900" algn="ctr">
              <a:buFont typeface="Arial" panose="020B0604020202020204" pitchFamily="34" charset="0"/>
              <a:buChar char="•"/>
            </a:pPr>
            <a:r>
              <a:rPr lang="en-US" sz="2400" dirty="0">
                <a:latin typeface="Lato Light" panose="020F0302020204030203" pitchFamily="34" charset="0"/>
              </a:rPr>
              <a:t>Intentional</a:t>
            </a:r>
          </a:p>
          <a:p>
            <a:pPr marL="342900" indent="-342900" algn="ctr">
              <a:buFont typeface="Arial" panose="020B0604020202020204" pitchFamily="34" charset="0"/>
              <a:buChar char="•"/>
            </a:pPr>
            <a:r>
              <a:rPr lang="en-US" sz="2400" dirty="0">
                <a:latin typeface="Lato Light" panose="020F0302020204030203" pitchFamily="34" charset="0"/>
              </a:rPr>
              <a:t>Agile</a:t>
            </a:r>
          </a:p>
          <a:p>
            <a:endParaRPr lang="en-US" sz="2000" dirty="0"/>
          </a:p>
        </p:txBody>
      </p:sp>
    </p:spTree>
    <p:extLst>
      <p:ext uri="{BB962C8B-B14F-4D97-AF65-F5344CB8AC3E}">
        <p14:creationId xmlns:p14="http://schemas.microsoft.com/office/powerpoint/2010/main" val="3841277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51FD4-2BE2-4DE8-8AED-9DC4C23F2DC4}"/>
              </a:ext>
            </a:extLst>
          </p:cNvPr>
          <p:cNvSpPr>
            <a:spLocks noGrp="1"/>
          </p:cNvSpPr>
          <p:nvPr>
            <p:ph type="title"/>
          </p:nvPr>
        </p:nvSpPr>
        <p:spPr/>
        <p:txBody>
          <a:bodyPr>
            <a:normAutofit fontScale="90000"/>
          </a:bodyPr>
          <a:lstStyle/>
          <a:p>
            <a:r>
              <a:rPr lang="en-US" dirty="0">
                <a:latin typeface="Lato"/>
                <a:cs typeface="Gill Sans"/>
              </a:rPr>
              <a:t>Practice Interview Questions</a:t>
            </a:r>
            <a:endParaRPr lang="en-US" dirty="0">
              <a:latin typeface="Lato" panose="020F0502020204030203" pitchFamily="34" charset="0"/>
            </a:endParaRPr>
          </a:p>
        </p:txBody>
      </p:sp>
      <p:sp>
        <p:nvSpPr>
          <p:cNvPr id="8" name="Text Placeholder 4">
            <a:extLst>
              <a:ext uri="{FF2B5EF4-FFF2-40B4-BE49-F238E27FC236}">
                <a16:creationId xmlns:a16="http://schemas.microsoft.com/office/drawing/2014/main" id="{73D84FA0-8E74-4599-970F-82ECE7E1BABB}"/>
              </a:ext>
            </a:extLst>
          </p:cNvPr>
          <p:cNvSpPr txBox="1">
            <a:spLocks/>
          </p:cNvSpPr>
          <p:nvPr/>
        </p:nvSpPr>
        <p:spPr>
          <a:xfrm>
            <a:off x="6217653" y="634542"/>
            <a:ext cx="4385841" cy="38274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Lato"/>
                <a:cs typeface="Arial"/>
              </a:rPr>
              <a:t>Common Questions</a:t>
            </a:r>
            <a:endParaRPr lang="en-US" dirty="0">
              <a:latin typeface="Lato"/>
            </a:endParaRPr>
          </a:p>
        </p:txBody>
      </p:sp>
      <p:sp>
        <p:nvSpPr>
          <p:cNvPr id="10" name="Text Placeholder 4">
            <a:extLst>
              <a:ext uri="{FF2B5EF4-FFF2-40B4-BE49-F238E27FC236}">
                <a16:creationId xmlns:a16="http://schemas.microsoft.com/office/drawing/2014/main" id="{6FAFF8D5-57E5-440C-B886-2D583F8B7A5E}"/>
              </a:ext>
            </a:extLst>
          </p:cNvPr>
          <p:cNvSpPr txBox="1">
            <a:spLocks/>
          </p:cNvSpPr>
          <p:nvPr/>
        </p:nvSpPr>
        <p:spPr>
          <a:xfrm>
            <a:off x="6400800" y="2158543"/>
            <a:ext cx="5129794" cy="317500"/>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Courier New" panose="02070309020205020404" pitchFamily="49" charset="0"/>
              <a:buChar char="o"/>
            </a:pPr>
            <a:r>
              <a:rPr lang="en-US" sz="1400" b="0" dirty="0">
                <a:latin typeface="Lato"/>
                <a:ea typeface="+mj-lt"/>
                <a:cs typeface="+mj-lt"/>
              </a:rPr>
              <a:t>Tell me about yourself?  </a:t>
            </a:r>
          </a:p>
          <a:p>
            <a:pPr marL="285750" indent="-285750">
              <a:buFont typeface="Courier New" panose="02070309020205020404" pitchFamily="49" charset="0"/>
              <a:buChar char="o"/>
            </a:pPr>
            <a:r>
              <a:rPr lang="en-US" sz="1400" b="0" dirty="0">
                <a:latin typeface="Lato"/>
                <a:ea typeface="+mj-lt"/>
                <a:cs typeface="+mj-lt"/>
              </a:rPr>
              <a:t>Why do you want this job/position? </a:t>
            </a:r>
          </a:p>
          <a:p>
            <a:pPr marL="285750" indent="-285750">
              <a:buFont typeface="Courier New" panose="02070309020205020404" pitchFamily="49" charset="0"/>
              <a:buChar char="o"/>
            </a:pPr>
            <a:r>
              <a:rPr lang="en-US" sz="1400" b="0" dirty="0">
                <a:latin typeface="Lato"/>
                <a:ea typeface="+mj-lt"/>
                <a:cs typeface="+mj-lt"/>
              </a:rPr>
              <a:t>What are your greatest strengths and weaknesses? </a:t>
            </a:r>
          </a:p>
          <a:p>
            <a:pPr marL="285750" indent="-285750">
              <a:buFont typeface="Courier New" panose="02070309020205020404" pitchFamily="49" charset="0"/>
              <a:buChar char="o"/>
            </a:pPr>
            <a:endParaRPr lang="en-US" sz="1400" dirty="0">
              <a:latin typeface="Lato Light"/>
              <a:cs typeface="Arial"/>
            </a:endParaRPr>
          </a:p>
        </p:txBody>
      </p:sp>
      <p:sp>
        <p:nvSpPr>
          <p:cNvPr id="12" name="Text Placeholder 11">
            <a:extLst>
              <a:ext uri="{FF2B5EF4-FFF2-40B4-BE49-F238E27FC236}">
                <a16:creationId xmlns:a16="http://schemas.microsoft.com/office/drawing/2014/main" id="{245E6711-ADA9-44FC-904C-5369B164E7B1}"/>
              </a:ext>
            </a:extLst>
          </p:cNvPr>
          <p:cNvSpPr>
            <a:spLocks noGrp="1"/>
          </p:cNvSpPr>
          <p:nvPr>
            <p:ph type="body" sz="quarter" idx="12"/>
          </p:nvPr>
        </p:nvSpPr>
        <p:spPr>
          <a:xfrm>
            <a:off x="6283463" y="4497651"/>
            <a:ext cx="4995440" cy="396603"/>
          </a:xfrm>
        </p:spPr>
        <p:txBody>
          <a:bodyPr>
            <a:noAutofit/>
          </a:bodyPr>
          <a:lstStyle/>
          <a:p>
            <a:r>
              <a:rPr lang="en-US" sz="1400">
                <a:latin typeface="Lato"/>
                <a:cs typeface="Arial"/>
              </a:rPr>
              <a:t>Tell me about a time when you demonstrated ______?</a:t>
            </a:r>
            <a:endParaRPr lang="en-US" sz="1400">
              <a:latin typeface="Lato"/>
            </a:endParaRPr>
          </a:p>
        </p:txBody>
      </p:sp>
      <p:sp>
        <p:nvSpPr>
          <p:cNvPr id="14" name="Text Placeholder 13">
            <a:extLst>
              <a:ext uri="{FF2B5EF4-FFF2-40B4-BE49-F238E27FC236}">
                <a16:creationId xmlns:a16="http://schemas.microsoft.com/office/drawing/2014/main" id="{8A106415-6758-45A3-B726-06841C07D42A}"/>
              </a:ext>
            </a:extLst>
          </p:cNvPr>
          <p:cNvSpPr>
            <a:spLocks noGrp="1"/>
          </p:cNvSpPr>
          <p:nvPr>
            <p:ph type="body" sz="quarter" idx="11"/>
          </p:nvPr>
        </p:nvSpPr>
        <p:spPr>
          <a:xfrm>
            <a:off x="6505135" y="5071477"/>
            <a:ext cx="7918750" cy="1325562"/>
          </a:xfrm>
        </p:spPr>
        <p:txBody>
          <a:bodyPr vert="horz" lIns="91440" tIns="45720" rIns="91440" bIns="45720" rtlCol="0" anchor="t">
            <a:noAutofit/>
          </a:bodyPr>
          <a:lstStyle/>
          <a:p>
            <a:r>
              <a:rPr lang="en-US">
                <a:latin typeface="Lato Light"/>
                <a:ea typeface="+mn-lt"/>
                <a:cs typeface="+mn-lt"/>
              </a:rPr>
              <a:t>     Teamwork          Decision Making               Persuasion</a:t>
            </a:r>
            <a:endParaRPr lang="en-US">
              <a:latin typeface="Lato Light"/>
            </a:endParaRPr>
          </a:p>
          <a:p>
            <a:r>
              <a:rPr lang="en-US">
                <a:latin typeface="Lato Light"/>
                <a:ea typeface="+mn-lt"/>
                <a:cs typeface="+mn-lt"/>
              </a:rPr>
              <a:t>Communication    Time Management           Multitasking</a:t>
            </a:r>
            <a:endParaRPr lang="en-US">
              <a:latin typeface="Lato Light"/>
            </a:endParaRPr>
          </a:p>
          <a:p>
            <a:r>
              <a:rPr lang="en-US">
                <a:latin typeface="Lato Light"/>
                <a:ea typeface="+mn-lt"/>
                <a:cs typeface="+mn-lt"/>
              </a:rPr>
              <a:t>    Leadership           Problem Solving              Adaptability</a:t>
            </a:r>
            <a:endParaRPr lang="en-US">
              <a:latin typeface="Lato Light"/>
            </a:endParaRPr>
          </a:p>
          <a:p>
            <a:r>
              <a:rPr lang="en-US">
                <a:latin typeface="Lato Light"/>
                <a:ea typeface="+mn-lt"/>
                <a:cs typeface="+mn-lt"/>
              </a:rPr>
              <a:t>     Creativity                Achievement        Conflict Management</a:t>
            </a:r>
            <a:endParaRPr lang="en-US">
              <a:latin typeface="Lato Light"/>
            </a:endParaRPr>
          </a:p>
          <a:p>
            <a:endParaRPr lang="en-US" dirty="0"/>
          </a:p>
        </p:txBody>
      </p:sp>
      <p:sp>
        <p:nvSpPr>
          <p:cNvPr id="15" name="Text Placeholder 4">
            <a:extLst>
              <a:ext uri="{FF2B5EF4-FFF2-40B4-BE49-F238E27FC236}">
                <a16:creationId xmlns:a16="http://schemas.microsoft.com/office/drawing/2014/main" id="{6C7FF9DB-84F8-4648-A660-C033561ACA11}"/>
              </a:ext>
            </a:extLst>
          </p:cNvPr>
          <p:cNvSpPr txBox="1">
            <a:spLocks/>
          </p:cNvSpPr>
          <p:nvPr/>
        </p:nvSpPr>
        <p:spPr>
          <a:xfrm>
            <a:off x="6281153" y="2476042"/>
            <a:ext cx="4385841" cy="38274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Lato"/>
                <a:cs typeface="Arial"/>
              </a:rPr>
              <a:t>COVID-19 Questions</a:t>
            </a:r>
            <a:endParaRPr lang="en-US">
              <a:latin typeface="Lato"/>
            </a:endParaRPr>
          </a:p>
        </p:txBody>
      </p:sp>
      <p:sp>
        <p:nvSpPr>
          <p:cNvPr id="16" name="Text Placeholder 4">
            <a:extLst>
              <a:ext uri="{FF2B5EF4-FFF2-40B4-BE49-F238E27FC236}">
                <a16:creationId xmlns:a16="http://schemas.microsoft.com/office/drawing/2014/main" id="{84604E4D-7AD4-48DA-B689-E6C204A7B42E}"/>
              </a:ext>
            </a:extLst>
          </p:cNvPr>
          <p:cNvSpPr txBox="1">
            <a:spLocks/>
          </p:cNvSpPr>
          <p:nvPr/>
        </p:nvSpPr>
        <p:spPr>
          <a:xfrm>
            <a:off x="6281153" y="4050842"/>
            <a:ext cx="4385841" cy="38274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Lato"/>
                <a:cs typeface="Arial"/>
              </a:rPr>
              <a:t>Behavioral Interview Questions</a:t>
            </a:r>
            <a:endParaRPr lang="en-US">
              <a:latin typeface="Lato"/>
            </a:endParaRPr>
          </a:p>
        </p:txBody>
      </p:sp>
      <p:sp>
        <p:nvSpPr>
          <p:cNvPr id="17" name="TextBox 16">
            <a:extLst>
              <a:ext uri="{FF2B5EF4-FFF2-40B4-BE49-F238E27FC236}">
                <a16:creationId xmlns:a16="http://schemas.microsoft.com/office/drawing/2014/main" id="{69802217-DFC9-4B8E-B93C-4F1045DCCCFA}"/>
              </a:ext>
            </a:extLst>
          </p:cNvPr>
          <p:cNvSpPr txBox="1"/>
          <p:nvPr/>
        </p:nvSpPr>
        <p:spPr>
          <a:xfrm>
            <a:off x="6400800" y="2857500"/>
            <a:ext cx="5257800"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panose="02070309020205020404" pitchFamily="49" charset="0"/>
              <a:buChar char="o"/>
            </a:pPr>
            <a:r>
              <a:rPr lang="en-US" sz="1400" dirty="0">
                <a:latin typeface="Lato"/>
                <a:ea typeface="+mn-lt"/>
                <a:cs typeface="+mn-lt"/>
              </a:rPr>
              <a:t>How did you stay productive while working from home (social distancing)? </a:t>
            </a:r>
            <a:endParaRPr lang="en-US" dirty="0">
              <a:latin typeface="Lato"/>
              <a:cs typeface="Calibri Light"/>
            </a:endParaRPr>
          </a:p>
          <a:p>
            <a:pPr marL="285750" indent="-285750">
              <a:buFont typeface="Courier New" panose="02070309020205020404" pitchFamily="49" charset="0"/>
              <a:buChar char="o"/>
            </a:pPr>
            <a:endParaRPr lang="en-US" sz="1400" dirty="0">
              <a:latin typeface="Lato"/>
              <a:ea typeface="+mn-lt"/>
              <a:cs typeface="+mn-lt"/>
            </a:endParaRPr>
          </a:p>
          <a:p>
            <a:pPr marL="285750" indent="-285750">
              <a:buFont typeface="Courier New" panose="02070309020205020404" pitchFamily="49" charset="0"/>
              <a:buChar char="o"/>
            </a:pPr>
            <a:r>
              <a:rPr lang="en-US" sz="1400" dirty="0">
                <a:latin typeface="Lato"/>
                <a:ea typeface="+mn-lt"/>
                <a:cs typeface="+mn-lt"/>
              </a:rPr>
              <a:t>How familiar are you with digital technologies? How did you use them to stay productive?</a:t>
            </a:r>
          </a:p>
          <a:p>
            <a:endParaRPr lang="en-US" sz="1100" dirty="0">
              <a:latin typeface="Calibri"/>
              <a:cs typeface="Calibri"/>
            </a:endParaRPr>
          </a:p>
        </p:txBody>
      </p:sp>
    </p:spTree>
    <p:extLst>
      <p:ext uri="{BB962C8B-B14F-4D97-AF65-F5344CB8AC3E}">
        <p14:creationId xmlns:p14="http://schemas.microsoft.com/office/powerpoint/2010/main" val="569567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descr="A picture containing bird&#10;&#10;Description automatically generated">
            <a:extLst>
              <a:ext uri="{FF2B5EF4-FFF2-40B4-BE49-F238E27FC236}">
                <a16:creationId xmlns:a16="http://schemas.microsoft.com/office/drawing/2014/main" id="{B52E72CB-6502-482D-8F32-DE850C5C92D2}"/>
              </a:ext>
            </a:extLst>
          </p:cNvPr>
          <p:cNvPicPr>
            <a:picLocks noChangeAspect="1"/>
          </p:cNvPicPr>
          <p:nvPr/>
        </p:nvPicPr>
        <p:blipFill>
          <a:blip r:embed="rId3"/>
          <a:stretch>
            <a:fillRect/>
          </a:stretch>
        </p:blipFill>
        <p:spPr>
          <a:xfrm>
            <a:off x="725638" y="4288"/>
            <a:ext cx="10740724" cy="4618512"/>
          </a:xfrm>
          <a:prstGeom prst="rect">
            <a:avLst/>
          </a:prstGeom>
          <a:noFill/>
        </p:spPr>
      </p:pic>
      <p:sp>
        <p:nvSpPr>
          <p:cNvPr id="3" name="Title 2">
            <a:extLst>
              <a:ext uri="{FF2B5EF4-FFF2-40B4-BE49-F238E27FC236}">
                <a16:creationId xmlns:a16="http://schemas.microsoft.com/office/drawing/2014/main" id="{AE1855A7-D735-4DF7-9627-1011376FD80C}"/>
              </a:ext>
            </a:extLst>
          </p:cNvPr>
          <p:cNvSpPr>
            <a:spLocks noGrp="1"/>
          </p:cNvSpPr>
          <p:nvPr>
            <p:ph type="title"/>
          </p:nvPr>
        </p:nvSpPr>
        <p:spPr>
          <a:xfrm>
            <a:off x="838199" y="5037721"/>
            <a:ext cx="9575801" cy="891250"/>
          </a:xfrm>
        </p:spPr>
        <p:txBody>
          <a:bodyPr anchor="t">
            <a:normAutofit/>
          </a:bodyPr>
          <a:lstStyle/>
          <a:p>
            <a:r>
              <a:rPr lang="en-US" dirty="0">
                <a:latin typeface="Lato"/>
                <a:cs typeface="Gill Sans"/>
              </a:rPr>
              <a:t>STAR Interview Method</a:t>
            </a:r>
          </a:p>
        </p:txBody>
      </p:sp>
    </p:spTree>
    <p:extLst>
      <p:ext uri="{BB962C8B-B14F-4D97-AF65-F5344CB8AC3E}">
        <p14:creationId xmlns:p14="http://schemas.microsoft.com/office/powerpoint/2010/main" val="2079554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lh6.googleusercontent.com/EB8sTXBBvFfHHP6S8Xxwvl2ZLgd2-9m64KOzq9GVUjl-gvxeXcb25IhOhbjmaDetMdTrdaTRyPlXx0erfoxzqSImAuCqAGp1sntmH27TvEPCtxxSoi_Yhl8V3XOwF5pAfgXSvI68iro">
            <a:extLst>
              <a:ext uri="{FF2B5EF4-FFF2-40B4-BE49-F238E27FC236}">
                <a16:creationId xmlns:a16="http://schemas.microsoft.com/office/drawing/2014/main" id="{EA82E0E5-0283-4C68-B1AC-D408D29AD21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378856"/>
            <a:ext cx="12192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06A574E0-4F1C-4569-ABD3-9707A8CD1831}"/>
              </a:ext>
            </a:extLst>
          </p:cNvPr>
          <p:cNvSpPr>
            <a:spLocks noGrp="1"/>
          </p:cNvSpPr>
          <p:nvPr>
            <p:ph type="title"/>
          </p:nvPr>
        </p:nvSpPr>
        <p:spPr>
          <a:xfrm>
            <a:off x="2282502" y="4973519"/>
            <a:ext cx="7299618" cy="1440000"/>
          </a:xfrm>
        </p:spPr>
        <p:txBody>
          <a:bodyPr anchor="ctr">
            <a:normAutofit/>
          </a:bodyPr>
          <a:lstStyle/>
          <a:p>
            <a:r>
              <a:rPr lang="en-US" sz="2500" b="0" dirty="0"/>
              <a:t>Do  You  Have  Any  Questions  for  Us?</a:t>
            </a:r>
          </a:p>
          <a:p>
            <a:endParaRPr lang="en-US" sz="2500" dirty="0"/>
          </a:p>
          <a:p>
            <a:r>
              <a:rPr lang="en-US" sz="2500" dirty="0"/>
              <a:t>Ask about the company, department, position, or process</a:t>
            </a:r>
          </a:p>
        </p:txBody>
      </p:sp>
    </p:spTree>
    <p:extLst>
      <p:ext uri="{BB962C8B-B14F-4D97-AF65-F5344CB8AC3E}">
        <p14:creationId xmlns:p14="http://schemas.microsoft.com/office/powerpoint/2010/main" val="3839864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144900C-570C-4ACD-89DF-073905766F1F}"/>
              </a:ext>
            </a:extLst>
          </p:cNvPr>
          <p:cNvSpPr>
            <a:spLocks noGrp="1"/>
          </p:cNvSpPr>
          <p:nvPr>
            <p:ph type="pic" sz="quarter" idx="10"/>
          </p:nvPr>
        </p:nvSpPr>
        <p:spPr/>
      </p:sp>
      <p:sp>
        <p:nvSpPr>
          <p:cNvPr id="3" name="Title 2">
            <a:extLst>
              <a:ext uri="{FF2B5EF4-FFF2-40B4-BE49-F238E27FC236}">
                <a16:creationId xmlns:a16="http://schemas.microsoft.com/office/drawing/2014/main" id="{3403A190-F718-4152-AFF1-DBED87680A1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5634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6889898" y="723014"/>
            <a:ext cx="4806073" cy="5474297"/>
          </a:xfrm>
        </p:spPr>
        <p:txBody>
          <a:bodyPr>
            <a:noAutofit/>
          </a:bodyPr>
          <a:lstStyle/>
          <a:p>
            <a:pPr marL="285750" indent="-285750" fontAlgn="base">
              <a:buFont typeface="Wingdings" panose="05000000000000000000" pitchFamily="2" charset="2"/>
              <a:buChar char="ü"/>
            </a:pPr>
            <a:r>
              <a:rPr lang="en-US" sz="1800" dirty="0">
                <a:solidFill>
                  <a:srgbClr val="000000"/>
                </a:solidFill>
                <a:latin typeface="Lato Light" panose="020F0302020204030203" pitchFamily="34" charset="0"/>
              </a:rPr>
              <a:t>Make sure you arrive on time- arrive at least 10-15 minutes early</a:t>
            </a:r>
          </a:p>
          <a:p>
            <a:pPr marL="285750" indent="-285750" fontAlgn="base">
              <a:buFont typeface="Wingdings" panose="05000000000000000000" pitchFamily="2" charset="2"/>
              <a:buChar char="ü"/>
            </a:pPr>
            <a:endParaRPr lang="en-US" sz="1800" dirty="0">
              <a:solidFill>
                <a:srgbClr val="000000"/>
              </a:solidFill>
              <a:latin typeface="Lato Light" panose="020F0302020204030203" pitchFamily="34" charset="0"/>
            </a:endParaRPr>
          </a:p>
          <a:p>
            <a:pPr marL="285750" indent="-285750" fontAlgn="base">
              <a:buFont typeface="Wingdings" panose="05000000000000000000" pitchFamily="2" charset="2"/>
              <a:buChar char="ü"/>
            </a:pPr>
            <a:r>
              <a:rPr lang="en-US" sz="1800" dirty="0">
                <a:solidFill>
                  <a:srgbClr val="000000"/>
                </a:solidFill>
                <a:latin typeface="Lato Light" panose="020F0302020204030203" pitchFamily="34" charset="0"/>
              </a:rPr>
              <a:t>Dress appropriately</a:t>
            </a:r>
          </a:p>
          <a:p>
            <a:pPr marL="285750" indent="-285750" fontAlgn="base">
              <a:buFont typeface="Wingdings" panose="05000000000000000000" pitchFamily="2" charset="2"/>
              <a:buChar char="ü"/>
            </a:pPr>
            <a:endParaRPr lang="en-US" sz="1800" dirty="0">
              <a:solidFill>
                <a:srgbClr val="000000"/>
              </a:solidFill>
              <a:latin typeface="Lato Light" panose="020F0302020204030203" pitchFamily="34" charset="0"/>
            </a:endParaRPr>
          </a:p>
          <a:p>
            <a:pPr marL="285750" indent="-285750" fontAlgn="base">
              <a:buFont typeface="Wingdings" panose="05000000000000000000" pitchFamily="2" charset="2"/>
              <a:buChar char="ü"/>
            </a:pPr>
            <a:r>
              <a:rPr lang="en-US" sz="1800" dirty="0">
                <a:solidFill>
                  <a:srgbClr val="000000"/>
                </a:solidFill>
                <a:latin typeface="Lato Light" panose="020F0302020204030203" pitchFamily="34" charset="0"/>
              </a:rPr>
              <a:t>Cell phone is off</a:t>
            </a:r>
          </a:p>
          <a:p>
            <a:pPr marL="285750" indent="-285750" fontAlgn="base">
              <a:buFont typeface="Wingdings" panose="05000000000000000000" pitchFamily="2" charset="2"/>
              <a:buChar char="ü"/>
            </a:pPr>
            <a:endParaRPr lang="en-US" sz="1800" dirty="0">
              <a:solidFill>
                <a:srgbClr val="000000"/>
              </a:solidFill>
              <a:latin typeface="Lato Light" panose="020F0302020204030203" pitchFamily="34" charset="0"/>
            </a:endParaRPr>
          </a:p>
          <a:p>
            <a:pPr marL="285750" indent="-285750" fontAlgn="base">
              <a:buFont typeface="Wingdings" panose="05000000000000000000" pitchFamily="2" charset="2"/>
              <a:buChar char="ü"/>
            </a:pPr>
            <a:r>
              <a:rPr lang="en-US" sz="1800" dirty="0">
                <a:solidFill>
                  <a:srgbClr val="000000"/>
                </a:solidFill>
                <a:latin typeface="Lato Light" panose="020F0302020204030203" pitchFamily="34" charset="0"/>
              </a:rPr>
              <a:t>Make appropriate eye contact</a:t>
            </a:r>
          </a:p>
          <a:p>
            <a:pPr marL="285750" indent="-285750" fontAlgn="base">
              <a:buFont typeface="Wingdings" panose="05000000000000000000" pitchFamily="2" charset="2"/>
              <a:buChar char="ü"/>
            </a:pPr>
            <a:endParaRPr lang="en-US" sz="1800" dirty="0">
              <a:solidFill>
                <a:srgbClr val="000000"/>
              </a:solidFill>
              <a:latin typeface="Lato Light" panose="020F0302020204030203" pitchFamily="34" charset="0"/>
            </a:endParaRPr>
          </a:p>
          <a:p>
            <a:pPr marL="285750" indent="-285750" fontAlgn="base">
              <a:buFont typeface="Wingdings" panose="05000000000000000000" pitchFamily="2" charset="2"/>
              <a:buChar char="ü"/>
            </a:pPr>
            <a:r>
              <a:rPr lang="en-US" sz="1800" dirty="0">
                <a:solidFill>
                  <a:srgbClr val="000000"/>
                </a:solidFill>
                <a:latin typeface="Lato Light" panose="020F0302020204030203" pitchFamily="34" charset="0"/>
              </a:rPr>
              <a:t>Give a firm confident handshake**</a:t>
            </a:r>
          </a:p>
          <a:p>
            <a:pPr marL="285750" indent="-285750" fontAlgn="base">
              <a:buFont typeface="Wingdings" panose="05000000000000000000" pitchFamily="2" charset="2"/>
              <a:buChar char="ü"/>
            </a:pPr>
            <a:endParaRPr lang="en-US" sz="1800" dirty="0">
              <a:solidFill>
                <a:srgbClr val="000000"/>
              </a:solidFill>
              <a:latin typeface="Lato Light" panose="020F0302020204030203" pitchFamily="34" charset="0"/>
            </a:endParaRPr>
          </a:p>
          <a:p>
            <a:pPr marL="285750" indent="-285750" fontAlgn="base">
              <a:buFont typeface="Wingdings" panose="05000000000000000000" pitchFamily="2" charset="2"/>
              <a:buChar char="ü"/>
            </a:pPr>
            <a:r>
              <a:rPr lang="en-US" sz="1800" dirty="0">
                <a:solidFill>
                  <a:srgbClr val="000000"/>
                </a:solidFill>
                <a:latin typeface="Lato Light" panose="020F0302020204030203" pitchFamily="34" charset="0"/>
              </a:rPr>
              <a:t>Sit up straight and don’t fidget</a:t>
            </a:r>
          </a:p>
          <a:p>
            <a:pPr marL="285750" indent="-285750" fontAlgn="base">
              <a:buFont typeface="Wingdings" panose="05000000000000000000" pitchFamily="2" charset="2"/>
              <a:buChar char="ü"/>
            </a:pPr>
            <a:endParaRPr lang="en-US" sz="1800" dirty="0">
              <a:solidFill>
                <a:srgbClr val="000000"/>
              </a:solidFill>
              <a:latin typeface="Lato Light" panose="020F0302020204030203" pitchFamily="34" charset="0"/>
            </a:endParaRPr>
          </a:p>
          <a:p>
            <a:pPr marL="285750" indent="-285750" fontAlgn="base">
              <a:buFont typeface="Wingdings" panose="05000000000000000000" pitchFamily="2" charset="2"/>
              <a:buChar char="ü"/>
            </a:pPr>
            <a:r>
              <a:rPr lang="en-US" sz="1800" dirty="0">
                <a:solidFill>
                  <a:srgbClr val="000000"/>
                </a:solidFill>
                <a:latin typeface="Lato Light" panose="020F0302020204030203" pitchFamily="34" charset="0"/>
              </a:rPr>
              <a:t>Avoid filler words and slang</a:t>
            </a:r>
          </a:p>
          <a:p>
            <a:pPr marL="285750" indent="-285750" fontAlgn="base">
              <a:buFont typeface="Wingdings" panose="05000000000000000000" pitchFamily="2" charset="2"/>
              <a:buChar char="ü"/>
            </a:pPr>
            <a:endParaRPr lang="en-US" sz="1800" dirty="0">
              <a:solidFill>
                <a:srgbClr val="000000"/>
              </a:solidFill>
              <a:latin typeface="Lato Light" panose="020F0302020204030203" pitchFamily="34" charset="0"/>
            </a:endParaRPr>
          </a:p>
          <a:p>
            <a:pPr marL="285750" indent="-285750" fontAlgn="base">
              <a:buFont typeface="Wingdings" panose="05000000000000000000" pitchFamily="2" charset="2"/>
              <a:buChar char="ü"/>
            </a:pPr>
            <a:r>
              <a:rPr lang="en-US" sz="1800" dirty="0">
                <a:solidFill>
                  <a:srgbClr val="000000"/>
                </a:solidFill>
                <a:latin typeface="Lato Light" panose="020F0302020204030203" pitchFamily="34" charset="0"/>
              </a:rPr>
              <a:t>Speak clearly and don’t rush</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841057" y="1666972"/>
            <a:ext cx="4008437" cy="1395208"/>
          </a:xfrm>
        </p:spPr>
        <p:txBody>
          <a:bodyPr/>
          <a:lstStyle/>
          <a:p>
            <a:r>
              <a:rPr lang="en-US" dirty="0">
                <a:latin typeface="Lato" panose="020F0502020204030203" pitchFamily="34" charset="0"/>
              </a:rPr>
              <a:t>Tips to Remember</a:t>
            </a:r>
          </a:p>
        </p:txBody>
      </p:sp>
      <p:pic>
        <p:nvPicPr>
          <p:cNvPr id="17" name="Picture 2" descr="https://lh5.googleusercontent.com/fl37NzFdX8E9g9nHw6ZMbEWSFMWhASXztwYgZTB8ubRghVOVY_CVRISYhiR5bAv-i1bVqrwgcxGjGMNO_bTl79ckJ3_FiXPpVmWfWZVZ1LQvmfNoFb4XxlR158jFc9GEV5XzH5keBcM">
            <a:extLst>
              <a:ext uri="{FF2B5EF4-FFF2-40B4-BE49-F238E27FC236}">
                <a16:creationId xmlns:a16="http://schemas.microsoft.com/office/drawing/2014/main" id="{E0430FE6-2483-445D-9BB8-F09A2F165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515" y="3429000"/>
            <a:ext cx="3967910" cy="2768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153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lh3.googleusercontent.com/1Jo4-g8hwy5aS4PelOsCUkRxE20bp_5Jbc_khgoJC5Qrq-XYUQZgwQPGgM1PycoK_CSsOO-CkJ8S4REVJl8vUa7yOBdWYTFOJUl32HuqDWTmnT8zUw_FYxRX7VzfHP_UvGbuz-P7uBM">
            <a:extLst>
              <a:ext uri="{FF2B5EF4-FFF2-40B4-BE49-F238E27FC236}">
                <a16:creationId xmlns:a16="http://schemas.microsoft.com/office/drawing/2014/main" id="{324527BB-5452-49F8-B02F-1510503D3754}"/>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b="9810"/>
          <a:stretch/>
        </p:blipFill>
        <p:spPr bwMode="auto">
          <a:xfrm>
            <a:off x="20" y="680013"/>
            <a:ext cx="12191980" cy="5497975"/>
          </a:xfrm>
          <a:prstGeom prst="rect">
            <a:avLst/>
          </a:prstGeom>
          <a:solidFill>
            <a:srgbClr val="FFFFFF"/>
          </a:solidFill>
        </p:spPr>
      </p:pic>
    </p:spTree>
    <p:extLst>
      <p:ext uri="{BB962C8B-B14F-4D97-AF65-F5344CB8AC3E}">
        <p14:creationId xmlns:p14="http://schemas.microsoft.com/office/powerpoint/2010/main" val="396456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40735F5-B64F-47FA-AAEA-45CAD90C69D6}"/>
              </a:ext>
            </a:extLst>
          </p:cNvPr>
          <p:cNvSpPr>
            <a:spLocks noGrp="1"/>
          </p:cNvSpPr>
          <p:nvPr>
            <p:ph type="body" sz="quarter" idx="16"/>
          </p:nvPr>
        </p:nvSpPr>
        <p:spPr>
          <a:xfrm>
            <a:off x="836212" y="360218"/>
            <a:ext cx="10519576" cy="6303818"/>
          </a:xfrm>
          <a:solidFill>
            <a:schemeClr val="bg1"/>
          </a:solidFill>
        </p:spPr>
        <p:txBody>
          <a:bodyPr vert="horz" lIns="0" tIns="72000" rIns="91440" bIns="45720" rtlCol="0" anchor="t">
            <a:normAutofit fontScale="25000" lnSpcReduction="20000"/>
          </a:bodyPr>
          <a:lstStyle/>
          <a:p>
            <a:pPr marL="0" indent="0">
              <a:lnSpc>
                <a:spcPct val="115000"/>
              </a:lnSpc>
              <a:spcBef>
                <a:spcPts val="0"/>
              </a:spcBef>
              <a:buNone/>
            </a:pPr>
            <a:r>
              <a:rPr lang="en-US" sz="8000" dirty="0">
                <a:effectLst/>
                <a:latin typeface="Lato Light" panose="020F0302020204030203" pitchFamily="34" charset="0"/>
                <a:ea typeface="Times New Roman" panose="02020603050405020304" pitchFamily="18" charset="0"/>
                <a:cs typeface="Arial"/>
              </a:rPr>
              <a:t>During my time in India, I facilitated and oversaw the construction of two different roofs. Professionally, I learned and harnessed many skills to make my job possible. My boss was not always in India, so much of the work we did together was remote. We had a strong organizational system to use to make sure we were both on track with the work that needed to be done. Outside the office, much of the work that I did involve meeting locals and talking to them with the help of interpreters. To construct the roof, we had to negotiate with contractors, some of whom wanted to drastically increase the price of their work given that we were foreigners. Not everything was easy or </a:t>
            </a:r>
            <a:r>
              <a:rPr lang="en-US" sz="8000" dirty="0">
                <a:latin typeface="Lato Light" panose="020F0302020204030203" pitchFamily="34" charset="0"/>
                <a:ea typeface="Times New Roman" panose="02020603050405020304" pitchFamily="18" charset="0"/>
                <a:cs typeface="Arial"/>
              </a:rPr>
              <a:t>like</a:t>
            </a:r>
            <a:r>
              <a:rPr lang="en-US" sz="8000" dirty="0">
                <a:effectLst/>
                <a:latin typeface="Lato Light" panose="020F0302020204030203" pitchFamily="34" charset="0"/>
                <a:ea typeface="Times New Roman" panose="02020603050405020304" pitchFamily="18" charset="0"/>
                <a:cs typeface="Arial"/>
              </a:rPr>
              <a:t> how it would be done in the U.S.</a:t>
            </a:r>
            <a:r>
              <a:rPr lang="en-US" sz="8000" dirty="0">
                <a:latin typeface="Lato Light" panose="020F0302020204030203" pitchFamily="34" charset="0"/>
                <a:ea typeface="Times New Roman" panose="02020603050405020304" pitchFamily="18" charset="0"/>
                <a:cs typeface="Arial"/>
              </a:rPr>
              <a:t> </a:t>
            </a:r>
            <a:endParaRPr lang="en-US" sz="8000" dirty="0">
              <a:effectLst/>
              <a:latin typeface="Lato Light" panose="020F0302020204030203" pitchFamily="34" charset="0"/>
              <a:ea typeface="Arial" panose="020B0604020202020204" pitchFamily="34" charset="0"/>
            </a:endParaRPr>
          </a:p>
          <a:p>
            <a:pPr marL="0" marR="0" indent="0">
              <a:lnSpc>
                <a:spcPct val="115000"/>
              </a:lnSpc>
              <a:spcBef>
                <a:spcPts val="0"/>
              </a:spcBef>
              <a:spcAft>
                <a:spcPts val="0"/>
              </a:spcAft>
              <a:buNone/>
            </a:pPr>
            <a:endParaRPr lang="en-US" sz="8000" dirty="0">
              <a:effectLst/>
              <a:latin typeface="Lato Light" panose="020F0302020204030203" pitchFamily="34" charset="0"/>
              <a:ea typeface="Arial" panose="020B0604020202020204" pitchFamily="34" charset="0"/>
            </a:endParaRPr>
          </a:p>
          <a:p>
            <a:pPr marL="0" marR="0" indent="0">
              <a:lnSpc>
                <a:spcPct val="115000"/>
              </a:lnSpc>
              <a:spcBef>
                <a:spcPts val="0"/>
              </a:spcBef>
              <a:spcAft>
                <a:spcPts val="0"/>
              </a:spcAft>
              <a:buNone/>
            </a:pPr>
            <a:r>
              <a:rPr lang="en-US" sz="8000" dirty="0">
                <a:effectLst/>
                <a:latin typeface="Lato Light" panose="020F0302020204030203" pitchFamily="34" charset="0"/>
                <a:ea typeface="Times New Roman" panose="02020603050405020304" pitchFamily="18" charset="0"/>
              </a:rPr>
              <a:t>In terms of personal development, much of my work was done with the help of MHT, meaning that I had to establish a good relationship with my colleagues. As the only non-native in the office, I was able to build a rapport with my colleagues and become involved in the environment. Additionally, I had a great connection with my host family and traveled as much as I could. Together, we participated in ceremonies, and celebrated holidays. One thing I learned is the art of bargaining that required to understand the culture difference and be able to communicate. </a:t>
            </a:r>
            <a:endParaRPr lang="en-US" sz="8000" dirty="0">
              <a:effectLst/>
              <a:latin typeface="Lato Light" panose="020F0302020204030203" pitchFamily="34" charset="0"/>
              <a:ea typeface="Arial" panose="020B0604020202020204" pitchFamily="34" charset="0"/>
            </a:endParaRPr>
          </a:p>
          <a:p>
            <a:pPr marL="0" marR="0" indent="0">
              <a:lnSpc>
                <a:spcPct val="115000"/>
              </a:lnSpc>
              <a:spcBef>
                <a:spcPts val="0"/>
              </a:spcBef>
              <a:spcAft>
                <a:spcPts val="0"/>
              </a:spcAft>
              <a:buNone/>
            </a:pPr>
            <a:endParaRPr lang="en-US" sz="8000" dirty="0">
              <a:effectLst/>
              <a:latin typeface="Lato Light" panose="020F0302020204030203" pitchFamily="34" charset="0"/>
              <a:ea typeface="Arial" panose="020B0604020202020204" pitchFamily="34" charset="0"/>
            </a:endParaRPr>
          </a:p>
          <a:p>
            <a:pPr marL="0" marR="0" indent="0">
              <a:lnSpc>
                <a:spcPct val="115000"/>
              </a:lnSpc>
              <a:spcBef>
                <a:spcPts val="0"/>
              </a:spcBef>
              <a:spcAft>
                <a:spcPts val="0"/>
              </a:spcAft>
              <a:buNone/>
            </a:pPr>
            <a:r>
              <a:rPr lang="en-US" sz="8000" dirty="0">
                <a:effectLst/>
                <a:latin typeface="Lato Light" panose="020F0302020204030203" pitchFamily="34" charset="0"/>
                <a:ea typeface="Times New Roman" panose="02020603050405020304" pitchFamily="18" charset="0"/>
                <a:cs typeface="Arial"/>
              </a:rPr>
              <a:t>Understanding the two different cultures of the Middle East and India, where I have lived, taught me the skill of identifying the needs of others I work with as well as developing a network of people. Working in India was really a life-changing experience for me, and I couldn’t recommend it enough!</a:t>
            </a:r>
            <a:endParaRPr lang="en-US" sz="8000" dirty="0">
              <a:effectLst/>
              <a:latin typeface="Lato Light" panose="020F0302020204030203" pitchFamily="34" charset="0"/>
              <a:ea typeface="Arial" panose="020B0604020202020204" pitchFamily="34" charset="0"/>
              <a:cs typeface="Arial"/>
            </a:endParaRPr>
          </a:p>
          <a:p>
            <a:endParaRPr lang="en-US" dirty="0"/>
          </a:p>
        </p:txBody>
      </p:sp>
    </p:spTree>
    <p:extLst>
      <p:ext uri="{BB962C8B-B14F-4D97-AF65-F5344CB8AC3E}">
        <p14:creationId xmlns:p14="http://schemas.microsoft.com/office/powerpoint/2010/main" val="2573554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40735F5-B64F-47FA-AAEA-45CAD90C69D6}"/>
              </a:ext>
            </a:extLst>
          </p:cNvPr>
          <p:cNvSpPr>
            <a:spLocks noGrp="1"/>
          </p:cNvSpPr>
          <p:nvPr>
            <p:ph type="body" sz="quarter" idx="16"/>
          </p:nvPr>
        </p:nvSpPr>
        <p:spPr>
          <a:xfrm>
            <a:off x="836212" y="360218"/>
            <a:ext cx="10519576" cy="6317673"/>
          </a:xfrm>
          <a:solidFill>
            <a:schemeClr val="bg1"/>
          </a:solidFill>
        </p:spPr>
        <p:txBody>
          <a:bodyPr vert="horz" lIns="0" tIns="72000" rIns="91440" bIns="45720" rtlCol="0" anchor="t">
            <a:normAutofit fontScale="92500" lnSpcReduction="10000"/>
          </a:bodyPr>
          <a:lstStyle/>
          <a:p>
            <a:pPr marL="0" marR="0" indent="0">
              <a:spcBef>
                <a:spcPts val="0"/>
              </a:spcBef>
              <a:spcAft>
                <a:spcPts val="0"/>
              </a:spcAft>
              <a:buNone/>
            </a:pPr>
            <a:r>
              <a:rPr lang="en-US" sz="2400" dirty="0">
                <a:effectLst/>
                <a:latin typeface="Lato Light" panose="020F0302020204030203" pitchFamily="34" charset="0"/>
                <a:ea typeface="Yu Mincho" panose="02020400000000000000" pitchFamily="18" charset="-128"/>
              </a:rPr>
              <a:t>My time in Bangalore was one of the most valuable educational experiences I have had during my university tenure. Although I had traveled before, and even lived in a different country, I had never been as far away as India. So much was new to me when I arrived. The pace of the city and the sheer amount of people around me took me by surprise. I had to adjust to not speaking the local language and to a very different set of social norms. The connections I ended up making with people I met there showed me that living anywhere in the world is a possibility for me and broadened my horizons. The initial culture shock I felt subsided when I met other young people who shared the same interests, passions, and dreams as me. I was lucky enough to travel around India with the friends I made, going from Rajasthan in the very north, to Kerala in the south. </a:t>
            </a:r>
          </a:p>
          <a:p>
            <a:pPr marL="0" marR="0" indent="0">
              <a:spcBef>
                <a:spcPts val="0"/>
              </a:spcBef>
              <a:spcAft>
                <a:spcPts val="0"/>
              </a:spcAft>
              <a:buNone/>
            </a:pPr>
            <a:endParaRPr lang="en-US" sz="2400" dirty="0">
              <a:effectLst/>
              <a:latin typeface="Lato Light" panose="020F0302020204030203" pitchFamily="34" charset="0"/>
              <a:ea typeface="Yu Mincho" panose="02020400000000000000" pitchFamily="18" charset="-128"/>
            </a:endParaRPr>
          </a:p>
          <a:p>
            <a:pPr marL="0" marR="0" indent="0">
              <a:spcBef>
                <a:spcPts val="0"/>
              </a:spcBef>
              <a:spcAft>
                <a:spcPts val="0"/>
              </a:spcAft>
              <a:buNone/>
            </a:pPr>
            <a:r>
              <a:rPr lang="en-US" sz="2400" dirty="0">
                <a:effectLst/>
                <a:latin typeface="Lato Light" panose="020F0302020204030203" pitchFamily="34" charset="0"/>
                <a:ea typeface="Yu Mincho" panose="02020400000000000000" pitchFamily="18" charset="-128"/>
              </a:rPr>
              <a:t>While I was adjusting to a new city and culture, I was also getting used to working a full-time job as an intern at Smarter Dharma. The sense of independence I gained from navigating living on my own and the responsibility of employment cannot be overstated. I became much more confident in my own skills and resilience. Smarter Dharma was full of people who shared my passion for envisioning change and progress in our world. Through the policy work I did there I gained an entirely new perspective on how issues like climate change, government corruption, and more effect countries outside of my own. After spending five months in Bangalore at Smarter Dharma, I left a very different person from the one who came. I feel more confident than ever in my ability to adjust to news situations, norms, and people.</a:t>
            </a:r>
          </a:p>
          <a:p>
            <a:pPr marL="0" marR="0" indent="0">
              <a:spcBef>
                <a:spcPts val="0"/>
              </a:spcBef>
              <a:spcAft>
                <a:spcPts val="0"/>
              </a:spcAft>
              <a:buNone/>
            </a:pPr>
            <a:endParaRPr lang="en-US" sz="2000" dirty="0">
              <a:effectLst/>
              <a:latin typeface="Calibri" panose="020F0502020204030204" pitchFamily="34" charset="0"/>
              <a:ea typeface="Yu Mincho" panose="02020400000000000000" pitchFamily="18" charset="-128"/>
              <a:cs typeface="Arial" panose="020B0604020202020204" pitchFamily="34" charset="0"/>
            </a:endParaRPr>
          </a:p>
          <a:p>
            <a:endParaRPr lang="en-US" sz="1600" dirty="0"/>
          </a:p>
        </p:txBody>
      </p:sp>
    </p:spTree>
    <p:extLst>
      <p:ext uri="{BB962C8B-B14F-4D97-AF65-F5344CB8AC3E}">
        <p14:creationId xmlns:p14="http://schemas.microsoft.com/office/powerpoint/2010/main" val="2451214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lh3.googleusercontent.com/hiNjoTwROdBM4RuAtfKle79VVzU3QQTTRHJQp88436LRmAXNa78oFH5M_UWe_3ZWmskSFbrJlu93imPl-Ia7BIaK6rY44moYN33nzJPg3nGk79cLSS1jWKt7QXCShNm9Dzct3AKIRAc">
            <a:extLst>
              <a:ext uri="{FF2B5EF4-FFF2-40B4-BE49-F238E27FC236}">
                <a16:creationId xmlns:a16="http://schemas.microsoft.com/office/drawing/2014/main" id="{438B4E0A-F37A-46C3-9062-2731652523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536"/>
          <a:stretch/>
        </p:blipFill>
        <p:spPr bwMode="auto">
          <a:xfrm>
            <a:off x="5286103" y="4288"/>
            <a:ext cx="6905896" cy="6863448"/>
          </a:xfrm>
          <a:prstGeom prst="rect">
            <a:avLst/>
          </a:prstGeom>
          <a:ln>
            <a:noFill/>
          </a:ln>
          <a:effectLst>
            <a:softEdge rad="112500"/>
          </a:effectLst>
        </p:spPr>
      </p:pic>
      <p:sp>
        <p:nvSpPr>
          <p:cNvPr id="8" name="Title 2">
            <a:extLst>
              <a:ext uri="{FF2B5EF4-FFF2-40B4-BE49-F238E27FC236}">
                <a16:creationId xmlns:a16="http://schemas.microsoft.com/office/drawing/2014/main" id="{BADD1B7F-3F11-479F-93A6-8DB9ABB6EBC8}"/>
              </a:ext>
            </a:extLst>
          </p:cNvPr>
          <p:cNvSpPr>
            <a:spLocks noGrp="1"/>
          </p:cNvSpPr>
          <p:nvPr>
            <p:ph type="title"/>
          </p:nvPr>
        </p:nvSpPr>
        <p:spPr>
          <a:xfrm>
            <a:off x="798690" y="2040520"/>
            <a:ext cx="4120444" cy="1818655"/>
          </a:xfrm>
        </p:spPr>
        <p:txBody>
          <a:bodyPr/>
          <a:lstStyle/>
          <a:p>
            <a:r>
              <a:rPr lang="en-US" dirty="0">
                <a:latin typeface="Lato Black" panose="020F0A02020204030203" pitchFamily="34" charset="0"/>
              </a:rPr>
              <a:t>Introducing….</a:t>
            </a:r>
          </a:p>
        </p:txBody>
      </p:sp>
      <p:pic>
        <p:nvPicPr>
          <p:cNvPr id="4" name="Picture 3" descr="A picture containing food, sitting&#10;&#10;Description automatically generated">
            <a:extLst>
              <a:ext uri="{FF2B5EF4-FFF2-40B4-BE49-F238E27FC236}">
                <a16:creationId xmlns:a16="http://schemas.microsoft.com/office/drawing/2014/main" id="{1D2EAD51-BFAE-433D-A8D9-C4740F6D61D3}"/>
              </a:ext>
            </a:extLst>
          </p:cNvPr>
          <p:cNvPicPr>
            <a:picLocks noChangeAspect="1"/>
          </p:cNvPicPr>
          <p:nvPr/>
        </p:nvPicPr>
        <p:blipFill>
          <a:blip r:embed="rId4"/>
          <a:stretch>
            <a:fillRect/>
          </a:stretch>
        </p:blipFill>
        <p:spPr>
          <a:xfrm>
            <a:off x="8570025" y="2406237"/>
            <a:ext cx="3378925" cy="1452938"/>
          </a:xfrm>
          <a:prstGeom prst="rect">
            <a:avLst/>
          </a:prstGeom>
        </p:spPr>
      </p:pic>
    </p:spTree>
    <p:extLst>
      <p:ext uri="{BB962C8B-B14F-4D97-AF65-F5344CB8AC3E}">
        <p14:creationId xmlns:p14="http://schemas.microsoft.com/office/powerpoint/2010/main" val="352232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50;p3">
            <a:extLst>
              <a:ext uri="{FF2B5EF4-FFF2-40B4-BE49-F238E27FC236}">
                <a16:creationId xmlns:a16="http://schemas.microsoft.com/office/drawing/2014/main" id="{EF925017-CF2E-4B42-8B17-F2F39AEE0492}"/>
              </a:ext>
            </a:extLst>
          </p:cNvPr>
          <p:cNvPicPr preferRelativeResize="0"/>
          <p:nvPr/>
        </p:nvPicPr>
        <p:blipFill rotWithShape="1">
          <a:blip r:embed="rId3">
            <a:alphaModFix/>
          </a:blip>
          <a:srcRect/>
          <a:stretch/>
        </p:blipFill>
        <p:spPr>
          <a:xfrm>
            <a:off x="197097" y="152524"/>
            <a:ext cx="2491289" cy="1056441"/>
          </a:xfrm>
          <a:prstGeom prst="rect">
            <a:avLst/>
          </a:prstGeom>
          <a:noFill/>
          <a:ln>
            <a:noFill/>
          </a:ln>
        </p:spPr>
      </p:pic>
      <p:sp>
        <p:nvSpPr>
          <p:cNvPr id="5" name="Rectangle 4">
            <a:extLst>
              <a:ext uri="{FF2B5EF4-FFF2-40B4-BE49-F238E27FC236}">
                <a16:creationId xmlns:a16="http://schemas.microsoft.com/office/drawing/2014/main" id="{7F305EEE-C330-4E9C-9BA4-C8577BA65253}"/>
              </a:ext>
            </a:extLst>
          </p:cNvPr>
          <p:cNvSpPr/>
          <p:nvPr/>
        </p:nvSpPr>
        <p:spPr>
          <a:xfrm>
            <a:off x="9480432" y="496079"/>
            <a:ext cx="2514471" cy="369332"/>
          </a:xfrm>
          <a:prstGeom prst="rect">
            <a:avLst/>
          </a:prstGeom>
        </p:spPr>
        <p:txBody>
          <a:bodyPr wrap="none">
            <a:spAutoFit/>
          </a:bodyPr>
          <a:lstStyle/>
          <a:p>
            <a:pPr lvl="0"/>
            <a:r>
              <a:rPr lang="en-US" b="1" dirty="0">
                <a:solidFill>
                  <a:srgbClr val="AB2547"/>
                </a:solidFill>
                <a:latin typeface="Calibri"/>
                <a:ea typeface="Calibri"/>
                <a:cs typeface="Calibri"/>
                <a:sym typeface="Calibri"/>
              </a:rPr>
              <a:t>Where skills meet needs</a:t>
            </a:r>
            <a:endParaRPr lang="en-US" dirty="0"/>
          </a:p>
        </p:txBody>
      </p:sp>
      <p:sp>
        <p:nvSpPr>
          <p:cNvPr id="8" name="Rectangle 7">
            <a:extLst>
              <a:ext uri="{FF2B5EF4-FFF2-40B4-BE49-F238E27FC236}">
                <a16:creationId xmlns:a16="http://schemas.microsoft.com/office/drawing/2014/main" id="{18641FDA-18FC-4CEF-AA7A-5C74772BEF8E}"/>
              </a:ext>
            </a:extLst>
          </p:cNvPr>
          <p:cNvSpPr/>
          <p:nvPr/>
        </p:nvSpPr>
        <p:spPr>
          <a:xfrm>
            <a:off x="9582671" y="771099"/>
            <a:ext cx="2309991" cy="369332"/>
          </a:xfrm>
          <a:prstGeom prst="rect">
            <a:avLst/>
          </a:prstGeom>
        </p:spPr>
        <p:txBody>
          <a:bodyPr wrap="none">
            <a:spAutoFit/>
          </a:bodyPr>
          <a:lstStyle/>
          <a:p>
            <a:pPr lvl="0"/>
            <a:r>
              <a:rPr lang="en-US" dirty="0">
                <a:solidFill>
                  <a:srgbClr val="7F7F7F"/>
                </a:solidFill>
                <a:latin typeface="Calibri"/>
                <a:ea typeface="Calibri"/>
                <a:cs typeface="Calibri"/>
                <a:sym typeface="Calibri"/>
              </a:rPr>
              <a:t>www.bridgecultures.in</a:t>
            </a:r>
            <a:endParaRPr lang="en-US" dirty="0"/>
          </a:p>
        </p:txBody>
      </p:sp>
      <p:sp>
        <p:nvSpPr>
          <p:cNvPr id="9" name="Rectangle 8">
            <a:extLst>
              <a:ext uri="{FF2B5EF4-FFF2-40B4-BE49-F238E27FC236}">
                <a16:creationId xmlns:a16="http://schemas.microsoft.com/office/drawing/2014/main" id="{2E56EBB0-FD94-4F0E-9A51-F1E8B8C9F16C}"/>
              </a:ext>
            </a:extLst>
          </p:cNvPr>
          <p:cNvSpPr/>
          <p:nvPr/>
        </p:nvSpPr>
        <p:spPr>
          <a:xfrm>
            <a:off x="648789" y="1621389"/>
            <a:ext cx="11051176" cy="1469826"/>
          </a:xfrm>
          <a:prstGeom prst="rect">
            <a:avLst/>
          </a:prstGeom>
          <a:solidFill>
            <a:schemeClr val="bg1"/>
          </a:solidFill>
        </p:spPr>
        <p:txBody>
          <a:bodyPr wrap="square">
            <a:spAutoFit/>
          </a:bodyPr>
          <a:lstStyle/>
          <a:p>
            <a:pPr marL="285750" marR="0" indent="-285750">
              <a:lnSpc>
                <a:spcPct val="107000"/>
              </a:lnSpc>
              <a:spcBef>
                <a:spcPts val="0"/>
              </a:spcBef>
              <a:spcAft>
                <a:spcPts val="800"/>
              </a:spcAft>
              <a:buFont typeface="Arial" panose="020B0604020202020204" pitchFamily="34" charset="0"/>
              <a:buChar char="•"/>
            </a:pPr>
            <a:r>
              <a:rPr lang="en-US" dirty="0">
                <a:latin typeface="Lato Light" panose="020F0302020204030203" pitchFamily="34" charset="0"/>
                <a:ea typeface="Calibri" panose="020F0502020204030204" pitchFamily="34" charset="0"/>
                <a:cs typeface="Times New Roman" panose="02020603050405020304" pitchFamily="18" charset="0"/>
              </a:rPr>
              <a:t>Unique forum that brings academic learning, cultural diversity and exposure to the world of entrepreneurship with a social lens to one place</a:t>
            </a:r>
          </a:p>
          <a:p>
            <a:pPr marL="285750" marR="0" indent="-285750">
              <a:lnSpc>
                <a:spcPct val="107000"/>
              </a:lnSpc>
              <a:spcBef>
                <a:spcPts val="0"/>
              </a:spcBef>
              <a:spcAft>
                <a:spcPts val="800"/>
              </a:spcAft>
              <a:buFont typeface="Arial" panose="020B0604020202020204" pitchFamily="34" charset="0"/>
              <a:buChar char="•"/>
            </a:pPr>
            <a:r>
              <a:rPr lang="en-US" dirty="0">
                <a:latin typeface="Lato Light" panose="020F0302020204030203" pitchFamily="34" charset="0"/>
                <a:ea typeface="Calibri" panose="020F0502020204030204" pitchFamily="34" charset="0"/>
                <a:cs typeface="Times New Roman" panose="02020603050405020304" pitchFamily="18" charset="0"/>
              </a:rPr>
              <a:t>Enable academic and social exchange for students through diverse sub-fields of social entrepreneurship</a:t>
            </a:r>
          </a:p>
          <a:p>
            <a:pPr marL="285750" marR="0" indent="-285750">
              <a:lnSpc>
                <a:spcPct val="107000"/>
              </a:lnSpc>
              <a:spcBef>
                <a:spcPts val="0"/>
              </a:spcBef>
              <a:spcAft>
                <a:spcPts val="800"/>
              </a:spcAft>
              <a:buFont typeface="Arial" panose="020B0604020202020204" pitchFamily="34" charset="0"/>
              <a:buChar char="•"/>
            </a:pPr>
            <a:r>
              <a:rPr lang="en-US" dirty="0">
                <a:latin typeface="Lato Light" panose="020F0302020204030203" pitchFamily="34" charset="0"/>
                <a:ea typeface="Calibri" panose="020F0502020204030204" pitchFamily="34" charset="0"/>
                <a:cs typeface="Times New Roman" panose="02020603050405020304" pitchFamily="18" charset="0"/>
              </a:rPr>
              <a:t>Focused on students’ learning journeys and growth through co-ops/internships and volunteer opportunities</a:t>
            </a:r>
          </a:p>
        </p:txBody>
      </p:sp>
      <p:sp>
        <p:nvSpPr>
          <p:cNvPr id="10" name="Rectangle 9">
            <a:extLst>
              <a:ext uri="{FF2B5EF4-FFF2-40B4-BE49-F238E27FC236}">
                <a16:creationId xmlns:a16="http://schemas.microsoft.com/office/drawing/2014/main" id="{81783152-CFA2-4330-B5E6-35149A990DA9}"/>
              </a:ext>
            </a:extLst>
          </p:cNvPr>
          <p:cNvSpPr/>
          <p:nvPr/>
        </p:nvSpPr>
        <p:spPr>
          <a:xfrm>
            <a:off x="1741335" y="3584100"/>
            <a:ext cx="6096000" cy="2308324"/>
          </a:xfrm>
          <a:prstGeom prst="rect">
            <a:avLst/>
          </a:prstGeom>
        </p:spPr>
        <p:txBody>
          <a:bodyPr>
            <a:spAutoFit/>
          </a:bodyPr>
          <a:lstStyle/>
          <a:p>
            <a:r>
              <a:rPr lang="en-US" b="1" dirty="0">
                <a:latin typeface="Lato Light" panose="020F0302020204030203" pitchFamily="34" charset="0"/>
              </a:rPr>
              <a:t>We look for students who are</a:t>
            </a:r>
          </a:p>
          <a:p>
            <a:pPr marL="285750" indent="-285750">
              <a:buFont typeface="Arial" panose="020B0604020202020204" pitchFamily="34" charset="0"/>
              <a:buChar char="•"/>
            </a:pPr>
            <a:r>
              <a:rPr lang="en-US" dirty="0">
                <a:latin typeface="Lato Light" panose="020F0302020204030203" pitchFamily="34" charset="0"/>
              </a:rPr>
              <a:t>Open to move out of their comfort zone and value meaningful experiences</a:t>
            </a:r>
          </a:p>
          <a:p>
            <a:pPr marL="285750" indent="-285750">
              <a:buFont typeface="Arial" panose="020B0604020202020204" pitchFamily="34" charset="0"/>
              <a:buChar char="•"/>
            </a:pPr>
            <a:r>
              <a:rPr lang="en-US" dirty="0">
                <a:latin typeface="Lato Light" panose="020F0302020204030203" pitchFamily="34" charset="0"/>
              </a:rPr>
              <a:t>Receptive to diversity</a:t>
            </a:r>
          </a:p>
          <a:p>
            <a:pPr marL="285750" indent="-285750">
              <a:buFont typeface="Arial" panose="020B0604020202020204" pitchFamily="34" charset="0"/>
              <a:buChar char="•"/>
            </a:pPr>
            <a:r>
              <a:rPr lang="en-US" dirty="0">
                <a:latin typeface="Lato Light" panose="020F0302020204030203" pitchFamily="34" charset="0"/>
              </a:rPr>
              <a:t>Adaptive to change</a:t>
            </a:r>
          </a:p>
          <a:p>
            <a:pPr marL="285750" indent="-285750">
              <a:buFont typeface="Arial" panose="020B0604020202020204" pitchFamily="34" charset="0"/>
              <a:buChar char="•"/>
            </a:pPr>
            <a:r>
              <a:rPr lang="en-US" dirty="0">
                <a:latin typeface="Lato Light" panose="020F0302020204030203" pitchFamily="34" charset="0"/>
              </a:rPr>
              <a:t>Critical thinkers</a:t>
            </a:r>
          </a:p>
          <a:p>
            <a:pPr marL="285750" indent="-285750">
              <a:buFont typeface="Arial" panose="020B0604020202020204" pitchFamily="34" charset="0"/>
              <a:buChar char="•"/>
            </a:pPr>
            <a:r>
              <a:rPr lang="en-US" dirty="0">
                <a:latin typeface="Lato Light" panose="020F0302020204030203" pitchFamily="34" charset="0"/>
              </a:rPr>
              <a:t>Accountable</a:t>
            </a:r>
          </a:p>
          <a:p>
            <a:pPr marL="285750" indent="-285750">
              <a:buFont typeface="Arial" panose="020B0604020202020204" pitchFamily="34" charset="0"/>
              <a:buChar char="•"/>
            </a:pPr>
            <a:r>
              <a:rPr lang="en-US" dirty="0">
                <a:latin typeface="Lato Light" panose="020F0302020204030203" pitchFamily="34" charset="0"/>
              </a:rPr>
              <a:t>Initiators and self driven</a:t>
            </a:r>
          </a:p>
        </p:txBody>
      </p:sp>
      <p:sp>
        <p:nvSpPr>
          <p:cNvPr id="11" name="Rectangle 10">
            <a:extLst>
              <a:ext uri="{FF2B5EF4-FFF2-40B4-BE49-F238E27FC236}">
                <a16:creationId xmlns:a16="http://schemas.microsoft.com/office/drawing/2014/main" id="{E5F4934B-5E04-4388-9539-CE99DDF4608D}"/>
              </a:ext>
            </a:extLst>
          </p:cNvPr>
          <p:cNvSpPr/>
          <p:nvPr/>
        </p:nvSpPr>
        <p:spPr>
          <a:xfrm>
            <a:off x="6960484" y="3584100"/>
            <a:ext cx="6096000" cy="2585323"/>
          </a:xfrm>
          <a:prstGeom prst="rect">
            <a:avLst/>
          </a:prstGeom>
        </p:spPr>
        <p:txBody>
          <a:bodyPr>
            <a:spAutoFit/>
          </a:bodyPr>
          <a:lstStyle/>
          <a:p>
            <a:r>
              <a:rPr lang="en-US" b="1" dirty="0">
                <a:latin typeface="Lato Light" panose="020F0302020204030203" pitchFamily="34" charset="0"/>
              </a:rPr>
              <a:t>Opportunities</a:t>
            </a:r>
            <a:endParaRPr lang="en-US" dirty="0">
              <a:latin typeface="Lato Light" panose="020F0302020204030203" pitchFamily="34" charset="0"/>
            </a:endParaRPr>
          </a:p>
          <a:p>
            <a:pPr marL="285750" indent="-285750">
              <a:buFont typeface="Arial" panose="020B0604020202020204" pitchFamily="34" charset="0"/>
              <a:buChar char="•"/>
            </a:pPr>
            <a:r>
              <a:rPr lang="en-US" dirty="0">
                <a:latin typeface="Lato Light" panose="020F0302020204030203" pitchFamily="34" charset="0"/>
              </a:rPr>
              <a:t>Social entrepreneurship</a:t>
            </a:r>
          </a:p>
          <a:p>
            <a:pPr marL="285750" indent="-285750">
              <a:buFont typeface="Arial" panose="020B0604020202020204" pitchFamily="34" charset="0"/>
              <a:buChar char="•"/>
            </a:pPr>
            <a:r>
              <a:rPr lang="en-US" dirty="0">
                <a:latin typeface="Lato Light" panose="020F0302020204030203" pitchFamily="34" charset="0"/>
              </a:rPr>
              <a:t>Sustainability</a:t>
            </a:r>
          </a:p>
          <a:p>
            <a:pPr marL="285750" indent="-285750">
              <a:buFont typeface="Arial" panose="020B0604020202020204" pitchFamily="34" charset="0"/>
              <a:buChar char="•"/>
            </a:pPr>
            <a:r>
              <a:rPr lang="en-US" dirty="0">
                <a:latin typeface="Lato Light" panose="020F0302020204030203" pitchFamily="34" charset="0"/>
              </a:rPr>
              <a:t>Business and Communications</a:t>
            </a:r>
          </a:p>
          <a:p>
            <a:pPr marL="285750" indent="-285750">
              <a:buFont typeface="Arial" panose="020B0604020202020204" pitchFamily="34" charset="0"/>
              <a:buChar char="•"/>
            </a:pPr>
            <a:r>
              <a:rPr lang="en-US" dirty="0">
                <a:latin typeface="Lato Light" panose="020F0302020204030203" pitchFamily="34" charset="0"/>
              </a:rPr>
              <a:t>Engineering</a:t>
            </a:r>
          </a:p>
          <a:p>
            <a:pPr marL="285750" indent="-285750">
              <a:buFont typeface="Arial" panose="020B0604020202020204" pitchFamily="34" charset="0"/>
              <a:buChar char="•"/>
            </a:pPr>
            <a:r>
              <a:rPr lang="en-US" dirty="0">
                <a:latin typeface="Lato Light" panose="020F0302020204030203" pitchFamily="34" charset="0"/>
              </a:rPr>
              <a:t>Design and architecture</a:t>
            </a:r>
          </a:p>
          <a:p>
            <a:pPr marL="285750" indent="-285750">
              <a:buFont typeface="Arial" panose="020B0604020202020204" pitchFamily="34" charset="0"/>
              <a:buChar char="•"/>
            </a:pPr>
            <a:r>
              <a:rPr lang="en-US" dirty="0">
                <a:latin typeface="Lato Light" panose="020F0302020204030203" pitchFamily="34" charset="0"/>
              </a:rPr>
              <a:t>Research and Analytics</a:t>
            </a:r>
          </a:p>
          <a:p>
            <a:pPr marL="285750" indent="-285750">
              <a:buFont typeface="Arial" panose="020B0604020202020204" pitchFamily="34" charset="0"/>
              <a:buChar char="•"/>
            </a:pPr>
            <a:r>
              <a:rPr lang="en-US" dirty="0">
                <a:latin typeface="Lato Light" panose="020F0302020204030203" pitchFamily="34" charset="0"/>
              </a:rPr>
              <a:t>Public policy, political sciences</a:t>
            </a:r>
          </a:p>
          <a:p>
            <a:pPr marL="285750" indent="-285750">
              <a:buFont typeface="Arial" panose="020B0604020202020204" pitchFamily="34" charset="0"/>
              <a:buChar char="•"/>
            </a:pPr>
            <a:r>
              <a:rPr lang="en-US" dirty="0">
                <a:latin typeface="Lato Light" panose="020F0302020204030203" pitchFamily="34" charset="0"/>
              </a:rPr>
              <a:t>Humanities and social sciences</a:t>
            </a:r>
          </a:p>
        </p:txBody>
      </p:sp>
    </p:spTree>
    <p:extLst>
      <p:ext uri="{BB962C8B-B14F-4D97-AF65-F5344CB8AC3E}">
        <p14:creationId xmlns:p14="http://schemas.microsoft.com/office/powerpoint/2010/main" val="592096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724988" y="2731396"/>
            <a:ext cx="4008437" cy="1395208"/>
          </a:xfrm>
        </p:spPr>
        <p:txBody>
          <a:bodyPr>
            <a:normAutofit fontScale="90000"/>
          </a:bodyPr>
          <a:lstStyle/>
          <a:p>
            <a:r>
              <a:rPr lang="en-US" dirty="0">
                <a:latin typeface="Lato" panose="020F0502020204030203" pitchFamily="34" charset="0"/>
                <a:cs typeface="Gill Sans"/>
              </a:rPr>
              <a:t>Career Design </a:t>
            </a:r>
            <a:r>
              <a:rPr lang="en-US" i="1" dirty="0">
                <a:latin typeface="Lato" panose="020F0502020204030203" pitchFamily="34" charset="0"/>
                <a:cs typeface="Gill Sans"/>
              </a:rPr>
              <a:t>is</a:t>
            </a:r>
            <a:br>
              <a:rPr lang="en-US" dirty="0">
                <a:latin typeface="Lato" panose="020F0502020204030203" pitchFamily="34" charset="0"/>
              </a:rPr>
            </a:br>
            <a:br>
              <a:rPr lang="en-US" dirty="0">
                <a:latin typeface="Lato" panose="020F0502020204030203" pitchFamily="34" charset="0"/>
              </a:rPr>
            </a:br>
            <a:r>
              <a:rPr lang="en-US" dirty="0">
                <a:latin typeface="Lato" panose="020F0502020204030203" pitchFamily="34" charset="0"/>
                <a:cs typeface="Gill Sans"/>
              </a:rPr>
              <a:t> Lifelong Learning</a:t>
            </a:r>
          </a:p>
        </p:txBody>
      </p:sp>
      <p:pic>
        <p:nvPicPr>
          <p:cNvPr id="6" name="Picture 5" descr="A close up of a logo&#10;&#10;Description automatically generated">
            <a:extLst>
              <a:ext uri="{FF2B5EF4-FFF2-40B4-BE49-F238E27FC236}">
                <a16:creationId xmlns:a16="http://schemas.microsoft.com/office/drawing/2014/main" id="{079EFC8A-C7D2-433B-95F3-9EEB9AD4AE15}"/>
              </a:ext>
            </a:extLst>
          </p:cNvPr>
          <p:cNvPicPr>
            <a:picLocks noChangeAspect="1"/>
          </p:cNvPicPr>
          <p:nvPr/>
        </p:nvPicPr>
        <p:blipFill>
          <a:blip r:embed="rId3"/>
          <a:stretch>
            <a:fillRect/>
          </a:stretch>
        </p:blipFill>
        <p:spPr>
          <a:xfrm>
            <a:off x="5918542" y="120650"/>
            <a:ext cx="6591533" cy="6616700"/>
          </a:xfrm>
          <a:prstGeom prst="rect">
            <a:avLst/>
          </a:prstGeom>
        </p:spPr>
      </p:pic>
    </p:spTree>
    <p:extLst>
      <p:ext uri="{BB962C8B-B14F-4D97-AF65-F5344CB8AC3E}">
        <p14:creationId xmlns:p14="http://schemas.microsoft.com/office/powerpoint/2010/main" val="1414680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50;p3">
            <a:extLst>
              <a:ext uri="{FF2B5EF4-FFF2-40B4-BE49-F238E27FC236}">
                <a16:creationId xmlns:a16="http://schemas.microsoft.com/office/drawing/2014/main" id="{EF925017-CF2E-4B42-8B17-F2F39AEE0492}"/>
              </a:ext>
            </a:extLst>
          </p:cNvPr>
          <p:cNvPicPr preferRelativeResize="0"/>
          <p:nvPr/>
        </p:nvPicPr>
        <p:blipFill rotWithShape="1">
          <a:blip r:embed="rId3">
            <a:alphaModFix/>
          </a:blip>
          <a:srcRect/>
          <a:stretch/>
        </p:blipFill>
        <p:spPr>
          <a:xfrm>
            <a:off x="197097" y="152524"/>
            <a:ext cx="2491289" cy="1056441"/>
          </a:xfrm>
          <a:prstGeom prst="rect">
            <a:avLst/>
          </a:prstGeom>
          <a:noFill/>
          <a:ln>
            <a:noFill/>
          </a:ln>
        </p:spPr>
      </p:pic>
      <p:sp>
        <p:nvSpPr>
          <p:cNvPr id="5" name="Rectangle 4">
            <a:extLst>
              <a:ext uri="{FF2B5EF4-FFF2-40B4-BE49-F238E27FC236}">
                <a16:creationId xmlns:a16="http://schemas.microsoft.com/office/drawing/2014/main" id="{7F305EEE-C330-4E9C-9BA4-C8577BA65253}"/>
              </a:ext>
            </a:extLst>
          </p:cNvPr>
          <p:cNvSpPr/>
          <p:nvPr/>
        </p:nvSpPr>
        <p:spPr>
          <a:xfrm>
            <a:off x="9480432" y="496079"/>
            <a:ext cx="2514471" cy="369332"/>
          </a:xfrm>
          <a:prstGeom prst="rect">
            <a:avLst/>
          </a:prstGeom>
        </p:spPr>
        <p:txBody>
          <a:bodyPr wrap="none">
            <a:spAutoFit/>
          </a:bodyPr>
          <a:lstStyle/>
          <a:p>
            <a:pPr lvl="0"/>
            <a:r>
              <a:rPr lang="en-US" b="1" dirty="0">
                <a:solidFill>
                  <a:srgbClr val="AB2547"/>
                </a:solidFill>
                <a:latin typeface="Calibri"/>
                <a:ea typeface="Calibri"/>
                <a:cs typeface="Calibri"/>
                <a:sym typeface="Calibri"/>
              </a:rPr>
              <a:t>Where skills meet needs</a:t>
            </a:r>
            <a:endParaRPr lang="en-US" dirty="0"/>
          </a:p>
        </p:txBody>
      </p:sp>
      <p:sp>
        <p:nvSpPr>
          <p:cNvPr id="8" name="Rectangle 7">
            <a:extLst>
              <a:ext uri="{FF2B5EF4-FFF2-40B4-BE49-F238E27FC236}">
                <a16:creationId xmlns:a16="http://schemas.microsoft.com/office/drawing/2014/main" id="{18641FDA-18FC-4CEF-AA7A-5C74772BEF8E}"/>
              </a:ext>
            </a:extLst>
          </p:cNvPr>
          <p:cNvSpPr/>
          <p:nvPr/>
        </p:nvSpPr>
        <p:spPr>
          <a:xfrm>
            <a:off x="9582671" y="771099"/>
            <a:ext cx="2309991" cy="369332"/>
          </a:xfrm>
          <a:prstGeom prst="rect">
            <a:avLst/>
          </a:prstGeom>
        </p:spPr>
        <p:txBody>
          <a:bodyPr wrap="none">
            <a:spAutoFit/>
          </a:bodyPr>
          <a:lstStyle/>
          <a:p>
            <a:pPr lvl="0"/>
            <a:r>
              <a:rPr lang="en-US" dirty="0">
                <a:solidFill>
                  <a:srgbClr val="7F7F7F"/>
                </a:solidFill>
                <a:latin typeface="Calibri"/>
                <a:ea typeface="Calibri"/>
                <a:cs typeface="Calibri"/>
                <a:sym typeface="Calibri"/>
              </a:rPr>
              <a:t>www.bridgecultures.in</a:t>
            </a:r>
            <a:endParaRPr lang="en-US" dirty="0"/>
          </a:p>
        </p:txBody>
      </p:sp>
      <p:pic>
        <p:nvPicPr>
          <p:cNvPr id="12" name="Picture 11" descr="A group of people preparing food in a pan&#10;&#10;Description automatically generated">
            <a:extLst>
              <a:ext uri="{FF2B5EF4-FFF2-40B4-BE49-F238E27FC236}">
                <a16:creationId xmlns:a16="http://schemas.microsoft.com/office/drawing/2014/main" id="{2A2D2610-5FE2-44C2-B595-13D6072D6A18}"/>
              </a:ext>
            </a:extLst>
          </p:cNvPr>
          <p:cNvPicPr>
            <a:picLocks noChangeAspect="1"/>
          </p:cNvPicPr>
          <p:nvPr/>
        </p:nvPicPr>
        <p:blipFill>
          <a:blip r:embed="rId4"/>
          <a:stretch>
            <a:fillRect/>
          </a:stretch>
        </p:blipFill>
        <p:spPr>
          <a:xfrm>
            <a:off x="5906887" y="4110833"/>
            <a:ext cx="2191366" cy="2414285"/>
          </a:xfrm>
          <a:prstGeom prst="rect">
            <a:avLst/>
          </a:prstGeom>
        </p:spPr>
      </p:pic>
      <p:pic>
        <p:nvPicPr>
          <p:cNvPr id="13" name="Picture 12" descr="A group of people sitting at a table&#10;&#10;Description automatically generated">
            <a:extLst>
              <a:ext uri="{FF2B5EF4-FFF2-40B4-BE49-F238E27FC236}">
                <a16:creationId xmlns:a16="http://schemas.microsoft.com/office/drawing/2014/main" id="{54D5B40D-C19E-4A11-8843-C0CF3A40247E}"/>
              </a:ext>
            </a:extLst>
          </p:cNvPr>
          <p:cNvPicPr>
            <a:picLocks noChangeAspect="1"/>
          </p:cNvPicPr>
          <p:nvPr/>
        </p:nvPicPr>
        <p:blipFill rotWithShape="1">
          <a:blip r:embed="rId5"/>
          <a:srcRect t="10714"/>
          <a:stretch/>
        </p:blipFill>
        <p:spPr>
          <a:xfrm>
            <a:off x="3558300" y="945047"/>
            <a:ext cx="4204865" cy="3087259"/>
          </a:xfrm>
          <a:prstGeom prst="rect">
            <a:avLst/>
          </a:prstGeom>
        </p:spPr>
      </p:pic>
      <p:pic>
        <p:nvPicPr>
          <p:cNvPr id="14" name="Picture 13" descr="A group of people posing for a photo&#10;&#10;Description automatically generated">
            <a:extLst>
              <a:ext uri="{FF2B5EF4-FFF2-40B4-BE49-F238E27FC236}">
                <a16:creationId xmlns:a16="http://schemas.microsoft.com/office/drawing/2014/main" id="{E00A45FD-4E6D-48F5-9902-F52C181B6C75}"/>
              </a:ext>
            </a:extLst>
          </p:cNvPr>
          <p:cNvPicPr>
            <a:picLocks noChangeAspect="1"/>
          </p:cNvPicPr>
          <p:nvPr/>
        </p:nvPicPr>
        <p:blipFill rotWithShape="1">
          <a:blip r:embed="rId6"/>
          <a:srcRect l="13506" t="13013" r="15690" b="19541"/>
          <a:stretch/>
        </p:blipFill>
        <p:spPr>
          <a:xfrm>
            <a:off x="2785724" y="4110832"/>
            <a:ext cx="3062607" cy="2188071"/>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2C69BB12-7652-49A5-BA8B-0FBEF0863F86}"/>
              </a:ext>
            </a:extLst>
          </p:cNvPr>
          <p:cNvPicPr>
            <a:picLocks noChangeAspect="1"/>
          </p:cNvPicPr>
          <p:nvPr/>
        </p:nvPicPr>
        <p:blipFill rotWithShape="1">
          <a:blip r:embed="rId7">
            <a:extLst>
              <a:ext uri="{28A0092B-C50C-407E-A947-70E740481C1C}">
                <a14:useLocalDpi xmlns:a14="http://schemas.microsoft.com/office/drawing/2010/main" val="0"/>
              </a:ext>
            </a:extLst>
          </a:blip>
          <a:srcRect l="18420" r="26387" b="18567"/>
          <a:stretch/>
        </p:blipFill>
        <p:spPr>
          <a:xfrm>
            <a:off x="7827086" y="1734270"/>
            <a:ext cx="3437244" cy="2306314"/>
          </a:xfrm>
          <a:prstGeom prst="rect">
            <a:avLst/>
          </a:prstGeom>
        </p:spPr>
      </p:pic>
      <p:pic>
        <p:nvPicPr>
          <p:cNvPr id="16" name="Picture 15" descr="A group of people standing in a room&#10;&#10;Description automatically generated">
            <a:extLst>
              <a:ext uri="{FF2B5EF4-FFF2-40B4-BE49-F238E27FC236}">
                <a16:creationId xmlns:a16="http://schemas.microsoft.com/office/drawing/2014/main" id="{EE67076E-AFF7-48D3-91E9-78A7B14A4DC7}"/>
              </a:ext>
            </a:extLst>
          </p:cNvPr>
          <p:cNvPicPr>
            <a:picLocks noChangeAspect="1"/>
          </p:cNvPicPr>
          <p:nvPr/>
        </p:nvPicPr>
        <p:blipFill rotWithShape="1">
          <a:blip r:embed="rId8">
            <a:extLst>
              <a:ext uri="{28A0092B-C50C-407E-A947-70E740481C1C}">
                <a14:useLocalDpi xmlns:a14="http://schemas.microsoft.com/office/drawing/2010/main" val="0"/>
              </a:ext>
            </a:extLst>
          </a:blip>
          <a:srcRect t="20102"/>
          <a:stretch/>
        </p:blipFill>
        <p:spPr>
          <a:xfrm>
            <a:off x="8162634" y="4110833"/>
            <a:ext cx="3437244" cy="2059702"/>
          </a:xfrm>
          <a:prstGeom prst="rect">
            <a:avLst/>
          </a:prstGeom>
        </p:spPr>
      </p:pic>
      <p:pic>
        <p:nvPicPr>
          <p:cNvPr id="17" name="Picture 16" descr="A group of people standing in a room&#10;&#10;Description automatically generated">
            <a:extLst>
              <a:ext uri="{FF2B5EF4-FFF2-40B4-BE49-F238E27FC236}">
                <a16:creationId xmlns:a16="http://schemas.microsoft.com/office/drawing/2014/main" id="{A0DB9B12-6269-4DF2-BFFA-D822801BBEC4}"/>
              </a:ext>
            </a:extLst>
          </p:cNvPr>
          <p:cNvPicPr>
            <a:picLocks noChangeAspect="1"/>
          </p:cNvPicPr>
          <p:nvPr/>
        </p:nvPicPr>
        <p:blipFill rotWithShape="1">
          <a:blip r:embed="rId9">
            <a:extLst>
              <a:ext uri="{28A0092B-C50C-407E-A947-70E740481C1C}">
                <a14:useLocalDpi xmlns:a14="http://schemas.microsoft.com/office/drawing/2010/main" val="0"/>
              </a:ext>
            </a:extLst>
          </a:blip>
          <a:srcRect l="22410" t="14334" r="22051" b="36599"/>
          <a:stretch/>
        </p:blipFill>
        <p:spPr>
          <a:xfrm>
            <a:off x="568940" y="2087061"/>
            <a:ext cx="2941917" cy="1949338"/>
          </a:xfrm>
          <a:prstGeom prst="rect">
            <a:avLst/>
          </a:prstGeom>
        </p:spPr>
      </p:pic>
    </p:spTree>
    <p:extLst>
      <p:ext uri="{BB962C8B-B14F-4D97-AF65-F5344CB8AC3E}">
        <p14:creationId xmlns:p14="http://schemas.microsoft.com/office/powerpoint/2010/main" val="1905792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lh3.googleusercontent.com/1Jo4-g8hwy5aS4PelOsCUkRxE20bp_5Jbc_khgoJC5Qrq-XYUQZgwQPGgM1PycoK_CSsOO-CkJ8S4REVJl8vUa7yOBdWYTFOJUl32HuqDWTmnT8zUw_FYxRX7VzfHP_UvGbuz-P7uBM">
            <a:extLst>
              <a:ext uri="{FF2B5EF4-FFF2-40B4-BE49-F238E27FC236}">
                <a16:creationId xmlns:a16="http://schemas.microsoft.com/office/drawing/2014/main" id="{324527BB-5452-49F8-B02F-1510503D3754}"/>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b="9810"/>
          <a:stretch/>
        </p:blipFill>
        <p:spPr bwMode="auto">
          <a:xfrm>
            <a:off x="20" y="680013"/>
            <a:ext cx="12191980" cy="5497975"/>
          </a:xfrm>
          <a:prstGeom prst="rect">
            <a:avLst/>
          </a:prstGeom>
          <a:solidFill>
            <a:srgbClr val="FFFFFF"/>
          </a:solidFill>
        </p:spPr>
      </p:pic>
    </p:spTree>
    <p:extLst>
      <p:ext uri="{BB962C8B-B14F-4D97-AF65-F5344CB8AC3E}">
        <p14:creationId xmlns:p14="http://schemas.microsoft.com/office/powerpoint/2010/main" val="2185371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51FD4-2BE2-4DE8-8AED-9DC4C23F2DC4}"/>
              </a:ext>
            </a:extLst>
          </p:cNvPr>
          <p:cNvSpPr>
            <a:spLocks noGrp="1"/>
          </p:cNvSpPr>
          <p:nvPr>
            <p:ph type="title"/>
          </p:nvPr>
        </p:nvSpPr>
        <p:spPr/>
        <p:txBody>
          <a:bodyPr>
            <a:normAutofit fontScale="90000"/>
          </a:bodyPr>
          <a:lstStyle/>
          <a:p>
            <a:r>
              <a:rPr lang="en-US" dirty="0">
                <a:latin typeface="Lato"/>
                <a:cs typeface="Gill Sans"/>
              </a:rPr>
              <a:t>Practice Interview Questions</a:t>
            </a:r>
            <a:endParaRPr lang="en-US" dirty="0">
              <a:latin typeface="Lato" panose="020F0502020204030203" pitchFamily="34" charset="0"/>
            </a:endParaRPr>
          </a:p>
        </p:txBody>
      </p:sp>
      <p:sp>
        <p:nvSpPr>
          <p:cNvPr id="8" name="Text Placeholder 4">
            <a:extLst>
              <a:ext uri="{FF2B5EF4-FFF2-40B4-BE49-F238E27FC236}">
                <a16:creationId xmlns:a16="http://schemas.microsoft.com/office/drawing/2014/main" id="{73D84FA0-8E74-4599-970F-82ECE7E1BABB}"/>
              </a:ext>
            </a:extLst>
          </p:cNvPr>
          <p:cNvSpPr txBox="1">
            <a:spLocks/>
          </p:cNvSpPr>
          <p:nvPr/>
        </p:nvSpPr>
        <p:spPr>
          <a:xfrm>
            <a:off x="6217653" y="634542"/>
            <a:ext cx="4385841" cy="38274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Lato"/>
                <a:cs typeface="Arial"/>
              </a:rPr>
              <a:t>Common Questions</a:t>
            </a:r>
            <a:endParaRPr lang="en-US" dirty="0">
              <a:latin typeface="Lato"/>
            </a:endParaRPr>
          </a:p>
        </p:txBody>
      </p:sp>
      <p:sp>
        <p:nvSpPr>
          <p:cNvPr id="10" name="Text Placeholder 4">
            <a:extLst>
              <a:ext uri="{FF2B5EF4-FFF2-40B4-BE49-F238E27FC236}">
                <a16:creationId xmlns:a16="http://schemas.microsoft.com/office/drawing/2014/main" id="{6FAFF8D5-57E5-440C-B886-2D583F8B7A5E}"/>
              </a:ext>
            </a:extLst>
          </p:cNvPr>
          <p:cNvSpPr txBox="1">
            <a:spLocks/>
          </p:cNvSpPr>
          <p:nvPr/>
        </p:nvSpPr>
        <p:spPr>
          <a:xfrm>
            <a:off x="6400800" y="2158543"/>
            <a:ext cx="5129794" cy="317500"/>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Courier New" panose="02070309020205020404" pitchFamily="49" charset="0"/>
              <a:buChar char="o"/>
            </a:pPr>
            <a:r>
              <a:rPr lang="en-US" sz="1400" b="0" dirty="0">
                <a:latin typeface="Lato"/>
                <a:ea typeface="+mj-lt"/>
                <a:cs typeface="+mj-lt"/>
              </a:rPr>
              <a:t>Tell me about yourself?  </a:t>
            </a:r>
          </a:p>
          <a:p>
            <a:pPr marL="285750" indent="-285750">
              <a:buFont typeface="Courier New" panose="02070309020205020404" pitchFamily="49" charset="0"/>
              <a:buChar char="o"/>
            </a:pPr>
            <a:r>
              <a:rPr lang="en-US" sz="1400" b="0" dirty="0">
                <a:latin typeface="Lato"/>
                <a:ea typeface="+mj-lt"/>
                <a:cs typeface="+mj-lt"/>
              </a:rPr>
              <a:t>Why do you want this job/position? </a:t>
            </a:r>
          </a:p>
          <a:p>
            <a:pPr marL="285750" indent="-285750">
              <a:buFont typeface="Courier New" panose="02070309020205020404" pitchFamily="49" charset="0"/>
              <a:buChar char="o"/>
            </a:pPr>
            <a:r>
              <a:rPr lang="en-US" sz="1400" b="0" dirty="0">
                <a:latin typeface="Lato"/>
                <a:ea typeface="+mj-lt"/>
                <a:cs typeface="+mj-lt"/>
              </a:rPr>
              <a:t>What are your greatest strengths and weaknesses? </a:t>
            </a:r>
          </a:p>
          <a:p>
            <a:pPr marL="285750" indent="-285750">
              <a:buFont typeface="Courier New" panose="02070309020205020404" pitchFamily="49" charset="0"/>
              <a:buChar char="o"/>
            </a:pPr>
            <a:endParaRPr lang="en-US" sz="1400" dirty="0">
              <a:latin typeface="Lato Light"/>
              <a:cs typeface="Arial"/>
            </a:endParaRPr>
          </a:p>
        </p:txBody>
      </p:sp>
      <p:sp>
        <p:nvSpPr>
          <p:cNvPr id="12" name="Text Placeholder 11">
            <a:extLst>
              <a:ext uri="{FF2B5EF4-FFF2-40B4-BE49-F238E27FC236}">
                <a16:creationId xmlns:a16="http://schemas.microsoft.com/office/drawing/2014/main" id="{245E6711-ADA9-44FC-904C-5369B164E7B1}"/>
              </a:ext>
            </a:extLst>
          </p:cNvPr>
          <p:cNvSpPr>
            <a:spLocks noGrp="1"/>
          </p:cNvSpPr>
          <p:nvPr>
            <p:ph type="body" sz="quarter" idx="12"/>
          </p:nvPr>
        </p:nvSpPr>
        <p:spPr>
          <a:xfrm>
            <a:off x="6283463" y="4497651"/>
            <a:ext cx="4995440" cy="396603"/>
          </a:xfrm>
        </p:spPr>
        <p:txBody>
          <a:bodyPr>
            <a:noAutofit/>
          </a:bodyPr>
          <a:lstStyle/>
          <a:p>
            <a:r>
              <a:rPr lang="en-US" sz="1400">
                <a:latin typeface="Lato"/>
                <a:cs typeface="Arial"/>
              </a:rPr>
              <a:t>Tell me about a time when you demonstrated ______?</a:t>
            </a:r>
            <a:endParaRPr lang="en-US" sz="1400">
              <a:latin typeface="Lato"/>
            </a:endParaRPr>
          </a:p>
        </p:txBody>
      </p:sp>
      <p:sp>
        <p:nvSpPr>
          <p:cNvPr id="14" name="Text Placeholder 13">
            <a:extLst>
              <a:ext uri="{FF2B5EF4-FFF2-40B4-BE49-F238E27FC236}">
                <a16:creationId xmlns:a16="http://schemas.microsoft.com/office/drawing/2014/main" id="{8A106415-6758-45A3-B726-06841C07D42A}"/>
              </a:ext>
            </a:extLst>
          </p:cNvPr>
          <p:cNvSpPr>
            <a:spLocks noGrp="1"/>
          </p:cNvSpPr>
          <p:nvPr>
            <p:ph type="body" sz="quarter" idx="11"/>
          </p:nvPr>
        </p:nvSpPr>
        <p:spPr>
          <a:xfrm>
            <a:off x="6505135" y="5071477"/>
            <a:ext cx="7918750" cy="1325562"/>
          </a:xfrm>
        </p:spPr>
        <p:txBody>
          <a:bodyPr vert="horz" lIns="91440" tIns="45720" rIns="91440" bIns="45720" rtlCol="0" anchor="t">
            <a:noAutofit/>
          </a:bodyPr>
          <a:lstStyle/>
          <a:p>
            <a:r>
              <a:rPr lang="en-US" dirty="0">
                <a:latin typeface="Lato Light"/>
                <a:ea typeface="+mn-lt"/>
                <a:cs typeface="+mn-lt"/>
              </a:rPr>
              <a:t>     Teamwork          Decision Making               Persuasion</a:t>
            </a:r>
            <a:endParaRPr lang="en-US" dirty="0">
              <a:latin typeface="Lato Light"/>
            </a:endParaRPr>
          </a:p>
          <a:p>
            <a:r>
              <a:rPr lang="en-US" dirty="0">
                <a:latin typeface="Lato Light"/>
                <a:ea typeface="+mn-lt"/>
                <a:cs typeface="+mn-lt"/>
              </a:rPr>
              <a:t>Communication    Time Management           Multitasking</a:t>
            </a:r>
            <a:endParaRPr lang="en-US" dirty="0">
              <a:latin typeface="Lato Light"/>
            </a:endParaRPr>
          </a:p>
          <a:p>
            <a:r>
              <a:rPr lang="en-US" dirty="0">
                <a:latin typeface="Lato Light"/>
                <a:ea typeface="+mn-lt"/>
                <a:cs typeface="+mn-lt"/>
              </a:rPr>
              <a:t>    Leadership           Problem Solving              Adaptability</a:t>
            </a:r>
            <a:endParaRPr lang="en-US" dirty="0">
              <a:latin typeface="Lato Light"/>
            </a:endParaRPr>
          </a:p>
          <a:p>
            <a:r>
              <a:rPr lang="en-US" dirty="0">
                <a:latin typeface="Lato Light"/>
                <a:ea typeface="+mn-lt"/>
                <a:cs typeface="+mn-lt"/>
              </a:rPr>
              <a:t>     Creativity                Achievement        Conflict Management</a:t>
            </a:r>
            <a:endParaRPr lang="en-US" dirty="0">
              <a:latin typeface="Lato Light"/>
            </a:endParaRPr>
          </a:p>
          <a:p>
            <a:endParaRPr lang="en-US" dirty="0"/>
          </a:p>
        </p:txBody>
      </p:sp>
      <p:sp>
        <p:nvSpPr>
          <p:cNvPr id="15" name="Text Placeholder 4">
            <a:extLst>
              <a:ext uri="{FF2B5EF4-FFF2-40B4-BE49-F238E27FC236}">
                <a16:creationId xmlns:a16="http://schemas.microsoft.com/office/drawing/2014/main" id="{6C7FF9DB-84F8-4648-A660-C033561ACA11}"/>
              </a:ext>
            </a:extLst>
          </p:cNvPr>
          <p:cNvSpPr txBox="1">
            <a:spLocks/>
          </p:cNvSpPr>
          <p:nvPr/>
        </p:nvSpPr>
        <p:spPr>
          <a:xfrm>
            <a:off x="6281153" y="2476042"/>
            <a:ext cx="4385841" cy="38274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Lato"/>
                <a:cs typeface="Arial"/>
              </a:rPr>
              <a:t>COVID-19 Questions</a:t>
            </a:r>
            <a:endParaRPr lang="en-US">
              <a:latin typeface="Lato"/>
            </a:endParaRPr>
          </a:p>
        </p:txBody>
      </p:sp>
      <p:sp>
        <p:nvSpPr>
          <p:cNvPr id="16" name="Text Placeholder 4">
            <a:extLst>
              <a:ext uri="{FF2B5EF4-FFF2-40B4-BE49-F238E27FC236}">
                <a16:creationId xmlns:a16="http://schemas.microsoft.com/office/drawing/2014/main" id="{84604E4D-7AD4-48DA-B689-E6C204A7B42E}"/>
              </a:ext>
            </a:extLst>
          </p:cNvPr>
          <p:cNvSpPr txBox="1">
            <a:spLocks/>
          </p:cNvSpPr>
          <p:nvPr/>
        </p:nvSpPr>
        <p:spPr>
          <a:xfrm>
            <a:off x="6281153" y="4050842"/>
            <a:ext cx="4385841" cy="382749"/>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Lato"/>
                <a:cs typeface="Arial"/>
              </a:rPr>
              <a:t>Behavioral Interview Questions</a:t>
            </a:r>
            <a:endParaRPr lang="en-US">
              <a:latin typeface="Lato"/>
            </a:endParaRPr>
          </a:p>
        </p:txBody>
      </p:sp>
      <p:sp>
        <p:nvSpPr>
          <p:cNvPr id="17" name="TextBox 16">
            <a:extLst>
              <a:ext uri="{FF2B5EF4-FFF2-40B4-BE49-F238E27FC236}">
                <a16:creationId xmlns:a16="http://schemas.microsoft.com/office/drawing/2014/main" id="{69802217-DFC9-4B8E-B93C-4F1045DCCCFA}"/>
              </a:ext>
            </a:extLst>
          </p:cNvPr>
          <p:cNvSpPr txBox="1"/>
          <p:nvPr/>
        </p:nvSpPr>
        <p:spPr>
          <a:xfrm>
            <a:off x="6400800" y="2857500"/>
            <a:ext cx="5257800" cy="13388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panose="02070309020205020404" pitchFamily="49" charset="0"/>
              <a:buChar char="o"/>
            </a:pPr>
            <a:r>
              <a:rPr lang="en-US" sz="1400" dirty="0">
                <a:latin typeface="Lato"/>
                <a:ea typeface="+mn-lt"/>
                <a:cs typeface="+mn-lt"/>
              </a:rPr>
              <a:t>How did you stay productive while working from home (social distancing)? </a:t>
            </a:r>
            <a:endParaRPr lang="en-US" dirty="0">
              <a:latin typeface="Lato"/>
              <a:cs typeface="Calibri Light"/>
            </a:endParaRPr>
          </a:p>
          <a:p>
            <a:pPr marL="285750" indent="-285750">
              <a:buFont typeface="Courier New" panose="02070309020205020404" pitchFamily="49" charset="0"/>
              <a:buChar char="o"/>
            </a:pPr>
            <a:endParaRPr lang="en-US" sz="1400" dirty="0">
              <a:latin typeface="Lato"/>
              <a:ea typeface="+mn-lt"/>
              <a:cs typeface="+mn-lt"/>
            </a:endParaRPr>
          </a:p>
          <a:p>
            <a:pPr marL="285750" indent="-285750">
              <a:buFont typeface="Courier New" panose="02070309020205020404" pitchFamily="49" charset="0"/>
              <a:buChar char="o"/>
            </a:pPr>
            <a:r>
              <a:rPr lang="en-US" sz="1400" dirty="0">
                <a:latin typeface="Lato"/>
                <a:ea typeface="+mn-lt"/>
                <a:cs typeface="+mn-lt"/>
              </a:rPr>
              <a:t>How familiar are you with digital technologies? How did you use them to stay productive?</a:t>
            </a:r>
          </a:p>
          <a:p>
            <a:endParaRPr lang="en-US" sz="1100" dirty="0">
              <a:latin typeface="Calibri"/>
              <a:cs typeface="Calibri"/>
            </a:endParaRPr>
          </a:p>
        </p:txBody>
      </p:sp>
    </p:spTree>
    <p:extLst>
      <p:ext uri="{BB962C8B-B14F-4D97-AF65-F5344CB8AC3E}">
        <p14:creationId xmlns:p14="http://schemas.microsoft.com/office/powerpoint/2010/main" val="2869532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41135F-9C59-4BC8-A05F-07248DF377F3}"/>
              </a:ext>
            </a:extLst>
          </p:cNvPr>
          <p:cNvSpPr/>
          <p:nvPr/>
        </p:nvSpPr>
        <p:spPr>
          <a:xfrm>
            <a:off x="0" y="3206187"/>
            <a:ext cx="12192000" cy="3651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a:xfrm>
            <a:off x="4701396" y="1775520"/>
            <a:ext cx="7315199" cy="1325563"/>
          </a:xfrm>
        </p:spPr>
        <p:txBody>
          <a:bodyPr>
            <a:normAutofit/>
          </a:bodyPr>
          <a:lstStyle/>
          <a:p>
            <a:pPr algn="ctr"/>
            <a:r>
              <a:rPr lang="en-US" dirty="0">
                <a:latin typeface="Lato" panose="020F0502020204030203" pitchFamily="34" charset="0"/>
              </a:rPr>
              <a:t>Self-Authored Integrated Learning (SAIL): A Key Tool</a:t>
            </a:r>
          </a:p>
        </p:txBody>
      </p:sp>
      <p:sp>
        <p:nvSpPr>
          <p:cNvPr id="4" name="TextBox 3">
            <a:extLst>
              <a:ext uri="{FF2B5EF4-FFF2-40B4-BE49-F238E27FC236}">
                <a16:creationId xmlns:a16="http://schemas.microsoft.com/office/drawing/2014/main" id="{DA3EAFDB-6D76-4ACB-A3F5-2166533DA774}"/>
              </a:ext>
            </a:extLst>
          </p:cNvPr>
          <p:cNvSpPr txBox="1"/>
          <p:nvPr/>
        </p:nvSpPr>
        <p:spPr>
          <a:xfrm>
            <a:off x="435429" y="3600931"/>
            <a:ext cx="11278148" cy="2893100"/>
          </a:xfrm>
          <a:prstGeom prst="rect">
            <a:avLst/>
          </a:prstGeom>
          <a:noFill/>
        </p:spPr>
        <p:txBody>
          <a:bodyPr wrap="square" rtlCol="0">
            <a:spAutoFit/>
          </a:bodyPr>
          <a:lstStyle/>
          <a:p>
            <a:pPr marL="285750" indent="-285750">
              <a:buFont typeface="Courier New" panose="02070309020205020404" pitchFamily="49" charset="0"/>
              <a:buChar char="o"/>
            </a:pPr>
            <a:r>
              <a:rPr lang="en-US" b="1" i="1" dirty="0">
                <a:solidFill>
                  <a:schemeClr val="bg1"/>
                </a:solidFill>
                <a:latin typeface="Lato Light" panose="020F0302020204030203" pitchFamily="34" charset="0"/>
              </a:rPr>
              <a:t>Know Your “I” and Why </a:t>
            </a:r>
            <a:r>
              <a:rPr lang="en-US" i="1" dirty="0">
                <a:solidFill>
                  <a:schemeClr val="bg1"/>
                </a:solidFill>
                <a:latin typeface="Lato Light" panose="020F0302020204030203" pitchFamily="34" charset="0"/>
                <a:sym typeface="Symbol" pitchFamily="2" charset="2"/>
              </a:rPr>
              <a:t></a:t>
            </a:r>
            <a:r>
              <a:rPr lang="en-US" b="1" i="1" dirty="0">
                <a:solidFill>
                  <a:schemeClr val="bg1"/>
                </a:solidFill>
                <a:latin typeface="Lato Light" panose="020F0302020204030203" pitchFamily="34" charset="0"/>
              </a:rPr>
              <a:t> Self Knowledge Drives Your Choices</a:t>
            </a:r>
            <a:r>
              <a:rPr lang="en-US" dirty="0">
                <a:solidFill>
                  <a:schemeClr val="bg1"/>
                </a:solidFill>
                <a:latin typeface="Lato Light" panose="020F0302020204030203" pitchFamily="34" charset="0"/>
              </a:rPr>
              <a:t>. The </a:t>
            </a:r>
            <a:r>
              <a:rPr lang="en-US" dirty="0">
                <a:solidFill>
                  <a:srgbClr val="0070C0"/>
                </a:solidFill>
                <a:latin typeface="Lato Light" panose="020F0302020204030203" pitchFamily="34" charset="0"/>
                <a:hlinkClick r:id="rId3">
                  <a:extLst>
                    <a:ext uri="{A12FA001-AC4F-418D-AE19-62706E023703}">
                      <ahyp:hlinkClr xmlns:ahyp="http://schemas.microsoft.com/office/drawing/2018/hyperlinkcolor" val="tx"/>
                    </a:ext>
                  </a:extLst>
                </a:hlinkClick>
              </a:rPr>
              <a:t>SAIL framework</a:t>
            </a:r>
            <a:r>
              <a:rPr lang="en-US" dirty="0">
                <a:solidFill>
                  <a:srgbClr val="0070C0"/>
                </a:solidFill>
                <a:latin typeface="Lato Light" panose="020F0302020204030203" pitchFamily="34" charset="0"/>
              </a:rPr>
              <a:t> </a:t>
            </a:r>
            <a:r>
              <a:rPr lang="en-US" dirty="0">
                <a:solidFill>
                  <a:schemeClr val="bg1"/>
                </a:solidFill>
                <a:latin typeface="Lato Light" panose="020F0302020204030203" pitchFamily="34" charset="0"/>
              </a:rPr>
              <a:t>can help you identify both competencies and skills you may need to develop further.</a:t>
            </a:r>
          </a:p>
          <a:p>
            <a:pPr marL="285750" indent="-285750">
              <a:buFont typeface="Courier New" panose="02070309020205020404" pitchFamily="49" charset="0"/>
              <a:buChar char="o"/>
            </a:pPr>
            <a:r>
              <a:rPr lang="en-US" b="1" i="1" dirty="0">
                <a:solidFill>
                  <a:schemeClr val="bg1"/>
                </a:solidFill>
                <a:latin typeface="Lato Light" panose="020F0302020204030203" pitchFamily="34" charset="0"/>
              </a:rPr>
              <a:t>Explore and Experience </a:t>
            </a:r>
            <a:r>
              <a:rPr lang="en-US" i="1" dirty="0">
                <a:solidFill>
                  <a:schemeClr val="bg1"/>
                </a:solidFill>
                <a:latin typeface="Lato Light" panose="020F0302020204030203" pitchFamily="34" charset="0"/>
                <a:sym typeface="Symbol" pitchFamily="2" charset="2"/>
              </a:rPr>
              <a:t></a:t>
            </a:r>
            <a:r>
              <a:rPr lang="en-US" b="1" i="1" dirty="0">
                <a:solidFill>
                  <a:schemeClr val="bg1"/>
                </a:solidFill>
                <a:latin typeface="Lato Light" panose="020F0302020204030203" pitchFamily="34" charset="0"/>
              </a:rPr>
              <a:t> Testing Yields New Data</a:t>
            </a:r>
            <a:r>
              <a:rPr lang="en-US" i="1" dirty="0">
                <a:solidFill>
                  <a:schemeClr val="bg1"/>
                </a:solidFill>
                <a:latin typeface="Lato Light" panose="020F0302020204030203" pitchFamily="34" charset="0"/>
              </a:rPr>
              <a:t>. </a:t>
            </a:r>
            <a:r>
              <a:rPr lang="en-US" dirty="0">
                <a:solidFill>
                  <a:schemeClr val="bg1"/>
                </a:solidFill>
                <a:latin typeface="Lato Light" panose="020F0302020204030203" pitchFamily="34" charset="0"/>
              </a:rPr>
              <a:t>  SAIL has a great </a:t>
            </a:r>
            <a:r>
              <a:rPr lang="en-US" dirty="0">
                <a:solidFill>
                  <a:srgbClr val="0070C0"/>
                </a:solidFill>
                <a:latin typeface="Lato Light" panose="020F0302020204030203" pitchFamily="34" charset="0"/>
                <a:hlinkClick r:id="rId4">
                  <a:extLst>
                    <a:ext uri="{A12FA001-AC4F-418D-AE19-62706E023703}">
                      <ahyp:hlinkClr xmlns:ahyp="http://schemas.microsoft.com/office/drawing/2018/hyperlinkcolor" val="tx"/>
                    </a:ext>
                  </a:extLst>
                </a:hlinkClick>
              </a:rPr>
              <a:t>opportunity finder</a:t>
            </a:r>
            <a:r>
              <a:rPr lang="en-US" dirty="0">
                <a:solidFill>
                  <a:schemeClr val="bg1"/>
                </a:solidFill>
                <a:latin typeface="Lato Light" panose="020F0302020204030203" pitchFamily="34" charset="0"/>
              </a:rPr>
              <a:t>.</a:t>
            </a:r>
          </a:p>
          <a:p>
            <a:pPr marL="285750" indent="-285750">
              <a:buFont typeface="Courier New" panose="02070309020205020404" pitchFamily="49" charset="0"/>
              <a:buChar char="o"/>
            </a:pPr>
            <a:r>
              <a:rPr lang="en-US" b="1" i="1" dirty="0">
                <a:solidFill>
                  <a:schemeClr val="bg1"/>
                </a:solidFill>
                <a:latin typeface="Lato Light" panose="020F0302020204030203" pitchFamily="34" charset="0"/>
              </a:rPr>
              <a:t>Tell Your Story</a:t>
            </a:r>
            <a:r>
              <a:rPr lang="en-US" dirty="0">
                <a:solidFill>
                  <a:schemeClr val="bg1"/>
                </a:solidFill>
                <a:latin typeface="Lato Light" panose="020F0302020204030203" pitchFamily="34" charset="0"/>
              </a:rPr>
              <a:t> </a:t>
            </a:r>
            <a:r>
              <a:rPr lang="en-US" i="1" dirty="0">
                <a:solidFill>
                  <a:schemeClr val="bg1"/>
                </a:solidFill>
                <a:latin typeface="Lato Light" panose="020F0302020204030203" pitchFamily="34" charset="0"/>
                <a:sym typeface="Symbol" pitchFamily="2" charset="2"/>
              </a:rPr>
              <a:t></a:t>
            </a:r>
            <a:r>
              <a:rPr lang="en-US" b="1" i="1" dirty="0">
                <a:solidFill>
                  <a:schemeClr val="bg1"/>
                </a:solidFill>
                <a:latin typeface="Lato Light" panose="020F0302020204030203" pitchFamily="34" charset="0"/>
              </a:rPr>
              <a:t> A Unique Profile Helps You Stand Out. </a:t>
            </a:r>
            <a:r>
              <a:rPr lang="en-US" dirty="0">
                <a:solidFill>
                  <a:schemeClr val="bg1"/>
                </a:solidFill>
                <a:latin typeface="Lato Light" panose="020F0302020204030203" pitchFamily="34" charset="0"/>
              </a:rPr>
              <a:t> SAIL’s </a:t>
            </a:r>
            <a:r>
              <a:rPr lang="en-US" dirty="0">
                <a:solidFill>
                  <a:srgbClr val="0070C0"/>
                </a:solidFill>
                <a:latin typeface="Lato Light" panose="020F0302020204030203" pitchFamily="34" charset="0"/>
                <a:hlinkClick r:id="rId5">
                  <a:extLst>
                    <a:ext uri="{A12FA001-AC4F-418D-AE19-62706E023703}">
                      <ahyp:hlinkClr xmlns:ahyp="http://schemas.microsoft.com/office/drawing/2018/hyperlinkcolor" val="tx"/>
                    </a:ext>
                  </a:extLst>
                </a:hlinkClick>
              </a:rPr>
              <a:t>MyStory</a:t>
            </a:r>
            <a:r>
              <a:rPr lang="en-US" dirty="0">
                <a:solidFill>
                  <a:srgbClr val="0070C0"/>
                </a:solidFill>
                <a:latin typeface="Lato Light" panose="020F0302020204030203" pitchFamily="34" charset="0"/>
              </a:rPr>
              <a:t> </a:t>
            </a:r>
            <a:r>
              <a:rPr lang="en-US" dirty="0">
                <a:solidFill>
                  <a:schemeClr val="bg1"/>
                </a:solidFill>
                <a:latin typeface="Lato Light" panose="020F0302020204030203" pitchFamily="34" charset="0"/>
              </a:rPr>
              <a:t>function can help. </a:t>
            </a:r>
          </a:p>
          <a:p>
            <a:pPr marL="285750" indent="-285750">
              <a:buFont typeface="Courier New" panose="02070309020205020404" pitchFamily="49" charset="0"/>
              <a:buChar char="o"/>
            </a:pPr>
            <a:r>
              <a:rPr lang="en-US" b="1" i="1" dirty="0">
                <a:solidFill>
                  <a:schemeClr val="bg1"/>
                </a:solidFill>
                <a:latin typeface="Lato Light" panose="020F0302020204030203" pitchFamily="34" charset="0"/>
              </a:rPr>
              <a:t>Navigate Your Networks </a:t>
            </a:r>
            <a:r>
              <a:rPr lang="en-US" i="1" dirty="0">
                <a:solidFill>
                  <a:schemeClr val="bg1"/>
                </a:solidFill>
                <a:latin typeface="Lato Light" panose="020F0302020204030203" pitchFamily="34" charset="0"/>
                <a:sym typeface="Symbol" pitchFamily="2" charset="2"/>
              </a:rPr>
              <a:t></a:t>
            </a:r>
            <a:r>
              <a:rPr lang="en-US" b="1" i="1" dirty="0">
                <a:solidFill>
                  <a:schemeClr val="bg1"/>
                </a:solidFill>
                <a:latin typeface="Lato Light" panose="020F0302020204030203" pitchFamily="34" charset="0"/>
              </a:rPr>
              <a:t> Relationships Bring Both Jobs and Joy.</a:t>
            </a:r>
            <a:r>
              <a:rPr lang="en-US" dirty="0">
                <a:solidFill>
                  <a:schemeClr val="bg1"/>
                </a:solidFill>
                <a:latin typeface="Lato Light" panose="020F0302020204030203" pitchFamily="34" charset="0"/>
              </a:rPr>
              <a:t> </a:t>
            </a:r>
            <a:r>
              <a:rPr lang="en-US" dirty="0">
                <a:solidFill>
                  <a:srgbClr val="0070C0"/>
                </a:solidFill>
                <a:latin typeface="Lato Light" panose="020F0302020204030203" pitchFamily="34" charset="0"/>
                <a:hlinkClick r:id="rId3">
                  <a:extLst>
                    <a:ext uri="{A12FA001-AC4F-418D-AE19-62706E023703}">
                      <ahyp:hlinkClr xmlns:ahyp="http://schemas.microsoft.com/office/drawing/2018/hyperlinkcolor" val="tx"/>
                    </a:ext>
                  </a:extLst>
                </a:hlinkClick>
              </a:rPr>
              <a:t>SAIL</a:t>
            </a:r>
            <a:r>
              <a:rPr lang="en-US" dirty="0">
                <a:solidFill>
                  <a:schemeClr val="bg1"/>
                </a:solidFill>
                <a:latin typeface="Lato Light" panose="020F0302020204030203" pitchFamily="34" charset="0"/>
              </a:rPr>
              <a:t> is also a useful networking tool.</a:t>
            </a:r>
          </a:p>
          <a:p>
            <a:pPr marL="285750" indent="-285750">
              <a:buFont typeface="Courier New" panose="02070309020205020404" pitchFamily="49" charset="0"/>
              <a:buChar char="o"/>
            </a:pPr>
            <a:r>
              <a:rPr lang="en-US" b="1" i="1" dirty="0">
                <a:solidFill>
                  <a:schemeClr val="bg1"/>
                </a:solidFill>
                <a:latin typeface="Lato Light" panose="020F0302020204030203" pitchFamily="34" charset="0"/>
              </a:rPr>
              <a:t>Reflect and Recalibrate </a:t>
            </a:r>
            <a:r>
              <a:rPr lang="en-US" i="1" dirty="0">
                <a:solidFill>
                  <a:schemeClr val="bg1"/>
                </a:solidFill>
                <a:latin typeface="Lato Light" panose="020F0302020204030203" pitchFamily="34" charset="0"/>
                <a:sym typeface="Symbol" pitchFamily="2" charset="2"/>
              </a:rPr>
              <a:t></a:t>
            </a:r>
            <a:r>
              <a:rPr lang="en-US" b="1" i="1" dirty="0">
                <a:solidFill>
                  <a:schemeClr val="bg1"/>
                </a:solidFill>
                <a:latin typeface="Lato Light" panose="020F0302020204030203" pitchFamily="34" charset="0"/>
              </a:rPr>
              <a:t> Integrative Learning Powers Your Next Move</a:t>
            </a:r>
            <a:r>
              <a:rPr lang="en-US" i="1" dirty="0">
                <a:solidFill>
                  <a:schemeClr val="bg1"/>
                </a:solidFill>
                <a:latin typeface="Lato Light" panose="020F0302020204030203" pitchFamily="34" charset="0"/>
              </a:rPr>
              <a:t>.  </a:t>
            </a:r>
            <a:r>
              <a:rPr lang="en-US" dirty="0">
                <a:solidFill>
                  <a:schemeClr val="bg1"/>
                </a:solidFill>
                <a:latin typeface="Lato Light" panose="020F0302020204030203" pitchFamily="34" charset="0"/>
              </a:rPr>
              <a:t> Once again, </a:t>
            </a:r>
            <a:r>
              <a:rPr lang="en-US" dirty="0">
                <a:solidFill>
                  <a:srgbClr val="0070C0"/>
                </a:solidFill>
                <a:latin typeface="Lato Light" panose="020F0302020204030203" pitchFamily="34" charset="0"/>
                <a:hlinkClick r:id="rId6">
                  <a:extLst>
                    <a:ext uri="{A12FA001-AC4F-418D-AE19-62706E023703}">
                      <ahyp:hlinkClr xmlns:ahyp="http://schemas.microsoft.com/office/drawing/2018/hyperlinkcolor" val="tx"/>
                    </a:ext>
                  </a:extLst>
                </a:hlinkClick>
              </a:rPr>
              <a:t>SAIL</a:t>
            </a:r>
            <a:r>
              <a:rPr lang="en-US" dirty="0">
                <a:solidFill>
                  <a:schemeClr val="bg1"/>
                </a:solidFill>
                <a:latin typeface="Lato Light" panose="020F0302020204030203" pitchFamily="34" charset="0"/>
              </a:rPr>
              <a:t> can help.</a:t>
            </a:r>
          </a:p>
          <a:p>
            <a:pPr marL="285750" indent="-285750">
              <a:buFont typeface="Courier New" panose="02070309020205020404" pitchFamily="49" charset="0"/>
              <a:buChar char="o"/>
            </a:pPr>
            <a:endParaRPr lang="en-US" dirty="0">
              <a:solidFill>
                <a:schemeClr val="bg1"/>
              </a:solidFill>
              <a:latin typeface="Lato Light" panose="020F0302020204030203" pitchFamily="34" charset="0"/>
            </a:endParaRPr>
          </a:p>
          <a:p>
            <a:pPr marL="742950" lvl="1" indent="-285750">
              <a:buFont typeface="Courier New" panose="02070309020205020404" pitchFamily="49" charset="0"/>
              <a:buChar char="o"/>
            </a:pPr>
            <a:r>
              <a:rPr lang="en-US" dirty="0">
                <a:solidFill>
                  <a:schemeClr val="bg1"/>
                </a:solidFill>
                <a:latin typeface="Lato Light" panose="020F0302020204030203" pitchFamily="34" charset="0"/>
              </a:rPr>
              <a:t>Learn this process and you will engage it repeatedly throughout your lifelong journey. </a:t>
            </a:r>
          </a:p>
          <a:p>
            <a:pPr marL="742950" lvl="1" indent="-285750">
              <a:buFont typeface="Courier New" panose="02070309020205020404" pitchFamily="49" charset="0"/>
              <a:buChar char="o"/>
            </a:pPr>
            <a:r>
              <a:rPr lang="en-US" dirty="0">
                <a:solidFill>
                  <a:schemeClr val="bg1"/>
                </a:solidFill>
                <a:latin typeface="Lato Light" panose="020F0302020204030203" pitchFamily="34" charset="0"/>
              </a:rPr>
              <a:t>No matter what twists and turns lie ahead, you will be in the driver’s seat!</a:t>
            </a:r>
          </a:p>
          <a:p>
            <a:pPr marL="342900" indent="-342900">
              <a:buFont typeface="Courier New" panose="02070309020205020404" pitchFamily="49" charset="0"/>
              <a:buChar char="o"/>
            </a:pPr>
            <a:endParaRPr lang="en-US" sz="2000" dirty="0">
              <a:solidFill>
                <a:schemeClr val="bg1"/>
              </a:solidFill>
              <a:latin typeface="Lato Light" panose="020F0302020204030203" pitchFamily="34" charset="0"/>
            </a:endParaRPr>
          </a:p>
        </p:txBody>
      </p:sp>
      <p:pic>
        <p:nvPicPr>
          <p:cNvPr id="2054" name="Picture 6">
            <a:extLst>
              <a:ext uri="{FF2B5EF4-FFF2-40B4-BE49-F238E27FC236}">
                <a16:creationId xmlns:a16="http://schemas.microsoft.com/office/drawing/2014/main" id="{58348CB2-2B9D-4744-9E03-4E514DEACD40}"/>
              </a:ext>
            </a:extLst>
          </p:cNvPr>
          <p:cNvPicPr>
            <a:picLocks noGrp="1" noChangeAspect="1" noChangeArrowheads="1"/>
          </p:cNvPicPr>
          <p:nvPr>
            <p:ph type="pic" sz="quarter" idx="10"/>
          </p:nvPr>
        </p:nvPicPr>
        <p:blipFill>
          <a:blip r:embed="rId7">
            <a:extLst>
              <a:ext uri="{28A0092B-C50C-407E-A947-70E740481C1C}">
                <a14:useLocalDpi xmlns:a14="http://schemas.microsoft.com/office/drawing/2010/main" val="0"/>
              </a:ext>
            </a:extLst>
          </a:blip>
          <a:srcRect t="4505" b="450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901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a:xfrm>
            <a:off x="7102701" y="2365537"/>
            <a:ext cx="4520484" cy="3694023"/>
          </a:xfrm>
        </p:spPr>
        <p:txBody>
          <a:bodyPr>
            <a:normAutofit/>
          </a:bodyPr>
          <a:lstStyle/>
          <a:p>
            <a:pPr marL="285750" indent="-285750">
              <a:buFont typeface="Courier New" panose="020B0604020202020204" pitchFamily="34" charset="0"/>
              <a:buChar char="o"/>
            </a:pPr>
            <a:r>
              <a:rPr lang="en-US" sz="1600" dirty="0">
                <a:latin typeface="Lato Light"/>
                <a:ea typeface="+mn-lt"/>
                <a:cs typeface="+mn-lt"/>
              </a:rPr>
              <a:t>List here as they pertain to the topic</a:t>
            </a:r>
            <a:endParaRPr lang="en-US">
              <a:latin typeface="Lato Light"/>
              <a:ea typeface="+mn-lt"/>
              <a:cs typeface="+mn-lt"/>
            </a:endParaRPr>
          </a:p>
          <a:p>
            <a:pPr marL="285750" indent="-285750">
              <a:buFont typeface="Courier New" panose="020B0604020202020204" pitchFamily="34" charset="0"/>
              <a:buChar char="o"/>
            </a:pPr>
            <a:r>
              <a:rPr lang="en-US" sz="1600" dirty="0">
                <a:latin typeface="Lato Light"/>
                <a:ea typeface="+mn-lt"/>
                <a:cs typeface="+mn-lt"/>
              </a:rPr>
              <a:t>Other campus partner sites</a:t>
            </a:r>
            <a:endParaRPr lang="en-US">
              <a:latin typeface="Lato Light"/>
              <a:ea typeface="+mn-lt"/>
              <a:cs typeface="+mn-lt"/>
            </a:endParaRPr>
          </a:p>
          <a:p>
            <a:pPr marL="285750" indent="-285750">
              <a:buFont typeface="Courier New" panose="020B0604020202020204" pitchFamily="34" charset="0"/>
              <a:buChar char="o"/>
            </a:pPr>
            <a:r>
              <a:rPr lang="en-US" sz="1600" dirty="0">
                <a:latin typeface="Lato Light"/>
                <a:ea typeface="+mn-lt"/>
                <a:cs typeface="+mn-lt"/>
                <a:hlinkClick r:id="rId3"/>
              </a:rPr>
              <a:t>Check out our Coaching Labs and Drop In Schedule</a:t>
            </a:r>
            <a:r>
              <a:rPr lang="en-US" sz="1600" dirty="0">
                <a:latin typeface="Lato Light"/>
                <a:ea typeface="+mn-lt"/>
                <a:cs typeface="+mn-lt"/>
              </a:rPr>
              <a:t> </a:t>
            </a:r>
            <a:endParaRPr lang="en-US">
              <a:latin typeface="Lato Light"/>
            </a:endParaRPr>
          </a:p>
          <a:p>
            <a:pPr marL="285750" indent="-285750">
              <a:buFont typeface="Courier New" panose="020B0604020202020204" pitchFamily="34" charset="0"/>
              <a:buChar char="o"/>
            </a:pPr>
            <a:r>
              <a:rPr lang="en-US" sz="1600" dirty="0">
                <a:latin typeface="Lato Light"/>
                <a:ea typeface="+mn-lt"/>
                <a:cs typeface="+mn-lt"/>
                <a:hlinkClick r:id="rId4"/>
              </a:rPr>
              <a:t>NUworks</a:t>
            </a:r>
            <a:r>
              <a:rPr lang="en-US" sz="1600" dirty="0">
                <a:latin typeface="Lato Light"/>
                <a:ea typeface="+mn-lt"/>
                <a:cs typeface="+mn-lt"/>
              </a:rPr>
              <a:t> for Events</a:t>
            </a:r>
            <a:endParaRPr lang="en-US">
              <a:latin typeface="Lato Light"/>
            </a:endParaRPr>
          </a:p>
          <a:p>
            <a:pPr marL="285750" indent="-285750">
              <a:buFont typeface="Courier New" panose="020B0604020202020204" pitchFamily="34" charset="0"/>
              <a:buChar char="o"/>
            </a:pPr>
            <a:r>
              <a:rPr lang="en-US" sz="1600" dirty="0">
                <a:latin typeface="Lato Light"/>
                <a:ea typeface="+mn-lt"/>
                <a:cs typeface="+mn-lt"/>
                <a:hlinkClick r:id="rId5"/>
              </a:rPr>
              <a:t>SAIL</a:t>
            </a:r>
            <a:r>
              <a:rPr lang="en-US" sz="1600" dirty="0">
                <a:latin typeface="Lato Light"/>
                <a:ea typeface="+mn-lt"/>
                <a:cs typeface="+mn-lt"/>
              </a:rPr>
              <a:t> Moments</a:t>
            </a:r>
            <a:endParaRPr lang="en-US">
              <a:latin typeface="Lato Light"/>
            </a:endParaRPr>
          </a:p>
          <a:p>
            <a:pPr marL="285750" indent="-285750">
              <a:buFont typeface="Courier New" panose="020B0604020202020204" pitchFamily="34" charset="0"/>
              <a:buChar char="o"/>
            </a:pPr>
            <a:endParaRPr lang="en-US" sz="1600" dirty="0">
              <a:latin typeface="Lato Light" panose="020F0302020204030203" pitchFamily="34" charset="0"/>
            </a:endParaRP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874015" y="402686"/>
            <a:ext cx="4008437" cy="1395208"/>
          </a:xfrm>
        </p:spPr>
        <p:txBody>
          <a:bodyPr/>
          <a:lstStyle/>
          <a:p>
            <a:r>
              <a:rPr lang="en-US" dirty="0">
                <a:latin typeface="Lato" panose="020F0502020204030203" pitchFamily="34" charset="0"/>
              </a:rPr>
              <a:t>Next Steps</a:t>
            </a:r>
          </a:p>
        </p:txBody>
      </p:sp>
      <p:sp>
        <p:nvSpPr>
          <p:cNvPr id="8" name="Text Placeholder 7">
            <a:extLst>
              <a:ext uri="{FF2B5EF4-FFF2-40B4-BE49-F238E27FC236}">
                <a16:creationId xmlns:a16="http://schemas.microsoft.com/office/drawing/2014/main" id="{D9C2EAA8-D3C6-403B-B439-F95C60D0B3B9}"/>
              </a:ext>
            </a:extLst>
          </p:cNvPr>
          <p:cNvSpPr>
            <a:spLocks noGrp="1"/>
          </p:cNvSpPr>
          <p:nvPr>
            <p:ph type="body" sz="quarter" idx="11"/>
          </p:nvPr>
        </p:nvSpPr>
        <p:spPr/>
        <p:txBody>
          <a:bodyPr vert="horz" lIns="0" tIns="45720" rIns="91440" bIns="45720" rtlCol="0" anchor="t">
            <a:noAutofit/>
          </a:bodyPr>
          <a:lstStyle/>
          <a:p>
            <a:endParaRPr lang="en-US" dirty="0">
              <a:latin typeface="Lato Light" panose="020F0302020204030203" pitchFamily="34" charset="0"/>
            </a:endParaRPr>
          </a:p>
          <a:p>
            <a:pPr algn="ctr"/>
            <a:r>
              <a:rPr lang="en-US" sz="2800" b="1" dirty="0">
                <a:latin typeface="Lato Light" panose="020F0302020204030203" pitchFamily="34" charset="0"/>
              </a:rPr>
              <a:t>What are your next steps?</a:t>
            </a:r>
          </a:p>
          <a:p>
            <a:pPr algn="ctr"/>
            <a:endParaRPr lang="en-US" b="1" dirty="0">
              <a:latin typeface="Lato Light" panose="020F0302020204030203" pitchFamily="34" charset="0"/>
            </a:endParaRPr>
          </a:p>
          <a:p>
            <a:pPr algn="ctr"/>
            <a:r>
              <a:rPr lang="en-US" sz="1600" b="1" i="1" dirty="0">
                <a:latin typeface="Lato Light"/>
                <a:cs typeface="Arial"/>
              </a:rPr>
              <a:t>Share ONE action you will complete after today’s session to </a:t>
            </a:r>
            <a:r>
              <a:rPr lang="en-US" sz="1600" b="1" i="1">
                <a:latin typeface="Lato Light"/>
                <a:cs typeface="Arial"/>
              </a:rPr>
              <a:t>advance your</a:t>
            </a:r>
            <a:r>
              <a:rPr lang="en-US" sz="1600" b="1" i="1" dirty="0">
                <a:latin typeface="Lato Light"/>
                <a:cs typeface="Arial"/>
              </a:rPr>
              <a:t> goals. </a:t>
            </a:r>
            <a:endParaRPr lang="en-US" sz="1600" b="1" i="1" dirty="0">
              <a:latin typeface="Lato Light" panose="020F0302020204030203" pitchFamily="34" charset="0"/>
            </a:endParaRPr>
          </a:p>
          <a:p>
            <a:endParaRPr lang="en-US" dirty="0">
              <a:latin typeface="Lato Light" panose="020F0302020204030203" pitchFamily="34" charset="0"/>
            </a:endParaRPr>
          </a:p>
          <a:p>
            <a:endParaRPr lang="en-US" dirty="0">
              <a:latin typeface="Lato Light" panose="020F0302020204030203" pitchFamily="34" charset="0"/>
            </a:endParaRPr>
          </a:p>
        </p:txBody>
      </p:sp>
      <p:sp>
        <p:nvSpPr>
          <p:cNvPr id="13" name="Title 4">
            <a:extLst>
              <a:ext uri="{FF2B5EF4-FFF2-40B4-BE49-F238E27FC236}">
                <a16:creationId xmlns:a16="http://schemas.microsoft.com/office/drawing/2014/main" id="{95CC90BA-99F3-4935-8831-D81B20C4E088}"/>
              </a:ext>
            </a:extLst>
          </p:cNvPr>
          <p:cNvSpPr txBox="1">
            <a:spLocks/>
          </p:cNvSpPr>
          <p:nvPr/>
        </p:nvSpPr>
        <p:spPr>
          <a:xfrm>
            <a:off x="7718323" y="371880"/>
            <a:ext cx="4008437"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bg1"/>
                </a:solidFill>
                <a:latin typeface="+mj-lt"/>
                <a:ea typeface="+mj-ea"/>
                <a:cs typeface="Gill Sans" panose="020B0502020104020203" pitchFamily="34" charset="-79"/>
              </a:defRPr>
            </a:lvl1pPr>
          </a:lstStyle>
          <a:p>
            <a:r>
              <a:rPr lang="en-US" dirty="0">
                <a:solidFill>
                  <a:schemeClr val="tx1"/>
                </a:solidFill>
                <a:latin typeface="Lato" panose="020F0502020204030203" pitchFamily="34" charset="0"/>
              </a:rPr>
              <a:t>Resources</a:t>
            </a:r>
          </a:p>
        </p:txBody>
      </p:sp>
      <p:sp>
        <p:nvSpPr>
          <p:cNvPr id="18" name="Title 4">
            <a:extLst>
              <a:ext uri="{FF2B5EF4-FFF2-40B4-BE49-F238E27FC236}">
                <a16:creationId xmlns:a16="http://schemas.microsoft.com/office/drawing/2014/main" id="{3EE6AB55-BCDD-431D-AB13-967C1CF7F57A}"/>
              </a:ext>
            </a:extLst>
          </p:cNvPr>
          <p:cNvSpPr txBox="1">
            <a:spLocks/>
          </p:cNvSpPr>
          <p:nvPr/>
        </p:nvSpPr>
        <p:spPr>
          <a:xfrm>
            <a:off x="5606321" y="371880"/>
            <a:ext cx="684551" cy="1395208"/>
          </a:xfrm>
          <a:prstGeom prst="rect">
            <a:avLst/>
          </a:prstGeom>
        </p:spPr>
        <p:txBody>
          <a:bodyPr vert="horz" lIns="0" tIns="45720" rIns="91440" bIns="45720" rtlCol="0" anchor="b">
            <a:normAutofit/>
          </a:bodyPr>
          <a:lstStyle>
            <a:lvl1pPr algn="l" defTabSz="914400" rtl="0" eaLnBrk="1" latinLnBrk="0" hangingPunct="1">
              <a:lnSpc>
                <a:spcPct val="90000"/>
              </a:lnSpc>
              <a:spcBef>
                <a:spcPct val="0"/>
              </a:spcBef>
              <a:buNone/>
              <a:defRPr sz="4400" b="1" i="0" kern="1200" spc="-150">
                <a:solidFill>
                  <a:schemeClr val="bg1"/>
                </a:solidFill>
                <a:latin typeface="+mj-lt"/>
                <a:ea typeface="+mj-ea"/>
                <a:cs typeface="Gill Sans" panose="020B0502020104020203" pitchFamily="34" charset="-79"/>
              </a:defRPr>
            </a:lvl1pPr>
          </a:lstStyle>
          <a:p>
            <a:r>
              <a:rPr lang="en-US" dirty="0">
                <a:latin typeface="Lato" panose="020F0502020204030203" pitchFamily="34" charset="0"/>
              </a:rPr>
              <a:t>&amp;</a:t>
            </a:r>
            <a:endParaRPr lang="en-US" dirty="0">
              <a:solidFill>
                <a:schemeClr val="tx1"/>
              </a:solidFill>
              <a:latin typeface="Lato" panose="020F0502020204030203" pitchFamily="34" charset="0"/>
            </a:endParaRPr>
          </a:p>
        </p:txBody>
      </p:sp>
      <p:sp>
        <p:nvSpPr>
          <p:cNvPr id="25" name="Text Placeholder 24">
            <a:extLst>
              <a:ext uri="{FF2B5EF4-FFF2-40B4-BE49-F238E27FC236}">
                <a16:creationId xmlns:a16="http://schemas.microsoft.com/office/drawing/2014/main" id="{A0A67BD5-E566-46A3-8C1B-F433714ABFBA}"/>
              </a:ext>
            </a:extLst>
          </p:cNvPr>
          <p:cNvSpPr>
            <a:spLocks noGrp="1"/>
          </p:cNvSpPr>
          <p:nvPr>
            <p:ph type="body" sz="quarter" idx="12"/>
          </p:nvPr>
        </p:nvSpPr>
        <p:spPr>
          <a:xfrm>
            <a:off x="841058" y="2365537"/>
            <a:ext cx="5080057" cy="798510"/>
          </a:xfrm>
        </p:spPr>
        <p:txBody>
          <a:bodyPr>
            <a:normAutofit/>
          </a:bodyPr>
          <a:lstStyle/>
          <a:p>
            <a:r>
              <a:rPr lang="en-US" b="1" dirty="0">
                <a:latin typeface="Lato Black" panose="020F0A02020204030203" pitchFamily="34" charset="0"/>
              </a:rPr>
              <a:t>Understanding and articulating your global experience can be key in making yourself stand out as a candidate. </a:t>
            </a:r>
          </a:p>
        </p:txBody>
      </p:sp>
    </p:spTree>
    <p:extLst>
      <p:ext uri="{BB962C8B-B14F-4D97-AF65-F5344CB8AC3E}">
        <p14:creationId xmlns:p14="http://schemas.microsoft.com/office/powerpoint/2010/main" val="2169110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h4.googleusercontent.com/6uXLqT9w1H3UWthXWuSorE29ExEqWGFGNexlU4fghUsgl3z0A7dGsU4Hr2P0Roe5Msc8qS0HHTLCZEX4V7M_96PioxYWasNltSz-cksnd1nWRCmkB33LH5avafY2c_D0j-UuxhOyk4s">
            <a:extLst>
              <a:ext uri="{FF2B5EF4-FFF2-40B4-BE49-F238E27FC236}">
                <a16:creationId xmlns:a16="http://schemas.microsoft.com/office/drawing/2014/main" id="{89394640-B007-403A-9C84-6491F3CFAD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4"/>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689520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6583680" y="1279633"/>
            <a:ext cx="5195409" cy="731694"/>
          </a:xfrm>
        </p:spPr>
        <p:txBody>
          <a:bodyPr>
            <a:noAutofit/>
          </a:bodyPr>
          <a:lstStyle/>
          <a:p>
            <a:pPr lvl="1" fontAlgn="base">
              <a:buFont typeface="Courier New" panose="02070309020205020404" pitchFamily="49" charset="0"/>
              <a:buChar char="o"/>
            </a:pPr>
            <a:r>
              <a:rPr lang="en-US" sz="2000" dirty="0">
                <a:latin typeface="Lato Light" panose="020F0302020204030203" pitchFamily="34" charset="0"/>
              </a:rPr>
              <a:t>Review how to incorporate global experience in your resume and interview preparation.</a:t>
            </a:r>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a:xfrm>
            <a:off x="6666798" y="3099320"/>
            <a:ext cx="5112291" cy="731694"/>
          </a:xfrm>
        </p:spPr>
        <p:txBody>
          <a:bodyPr>
            <a:normAutofit/>
          </a:bodyPr>
          <a:lstStyle/>
          <a:p>
            <a:pPr lvl="1" fontAlgn="base">
              <a:buFont typeface="Courier New" panose="02070309020205020404" pitchFamily="49" charset="0"/>
              <a:buChar char="o"/>
            </a:pPr>
            <a:r>
              <a:rPr lang="en-US" sz="2000" dirty="0">
                <a:latin typeface="Lato Light" panose="020F0302020204030203" pitchFamily="34" charset="0"/>
              </a:rPr>
              <a:t>Listen to Employer and Student Perspectives</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a:xfrm>
            <a:off x="6666797" y="4919007"/>
            <a:ext cx="5112291" cy="731694"/>
          </a:xfrm>
        </p:spPr>
        <p:txBody>
          <a:bodyPr>
            <a:noAutofit/>
          </a:bodyPr>
          <a:lstStyle/>
          <a:p>
            <a:pPr lvl="1" fontAlgn="base">
              <a:buFont typeface="Courier New" panose="02070309020205020404" pitchFamily="49" charset="0"/>
              <a:buChar char="o"/>
            </a:pPr>
            <a:r>
              <a:rPr lang="en-US" sz="2000" dirty="0">
                <a:latin typeface="Lato Light" panose="020F0302020204030203" pitchFamily="34" charset="0"/>
              </a:rPr>
              <a:t>Participate in a Q&amp;A with Guest Employer, Students, and Career Design Staff. </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841055" y="1593901"/>
            <a:ext cx="4008437" cy="1395208"/>
          </a:xfrm>
        </p:spPr>
        <p:txBody>
          <a:bodyPr/>
          <a:lstStyle/>
          <a:p>
            <a:r>
              <a:rPr lang="en-US" dirty="0">
                <a:latin typeface="Lato" panose="020F0502020204030203" pitchFamily="34" charset="0"/>
              </a:rPr>
              <a:t>Agenda</a:t>
            </a:r>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a:xfrm>
            <a:off x="841056" y="3429000"/>
            <a:ext cx="4008437" cy="602887"/>
          </a:xfrm>
        </p:spPr>
        <p:txBody>
          <a:bodyPr>
            <a:normAutofit/>
          </a:bodyPr>
          <a:lstStyle/>
          <a:p>
            <a:r>
              <a:rPr lang="en-US" dirty="0">
                <a:latin typeface="Lato Black" panose="020F0A02020204030203" pitchFamily="34" charset="0"/>
              </a:rPr>
              <a:t>In this session, we will: </a:t>
            </a:r>
          </a:p>
        </p:txBody>
      </p:sp>
    </p:spTree>
    <p:extLst>
      <p:ext uri="{BB962C8B-B14F-4D97-AF65-F5344CB8AC3E}">
        <p14:creationId xmlns:p14="http://schemas.microsoft.com/office/powerpoint/2010/main" val="2708403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lh5.googleusercontent.com/MiJvtWSYgEXUkfEGDhdn_qXoxTxpUcZmCO2ffftVmdQ4dpvW2yRaOGh39IEo5NRlT3yrARjpCfXzf_kPwP3a_eT_iAbJIEphlKskTcTfdLALb8ivYgXJR1NN4T3R7gSdOFRFz5nYfMM">
            <a:extLst>
              <a:ext uri="{FF2B5EF4-FFF2-40B4-BE49-F238E27FC236}">
                <a16:creationId xmlns:a16="http://schemas.microsoft.com/office/drawing/2014/main" id="{6B282399-B606-439C-B9E0-50AA59024F4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03584" y="1136668"/>
            <a:ext cx="6896100" cy="4584664"/>
          </a:xfrm>
          <a:prstGeom prst="rect">
            <a:avLst/>
          </a:prstGeom>
          <a:ln>
            <a:noFill/>
          </a:ln>
          <a:effectLst>
            <a:softEdge rad="112500"/>
          </a:effectLst>
        </p:spPr>
      </p:pic>
      <p:sp>
        <p:nvSpPr>
          <p:cNvPr id="8" name="Title 7">
            <a:extLst>
              <a:ext uri="{FF2B5EF4-FFF2-40B4-BE49-F238E27FC236}">
                <a16:creationId xmlns:a16="http://schemas.microsoft.com/office/drawing/2014/main" id="{EF0240E2-270B-47F4-97C1-065A42CC2737}"/>
              </a:ext>
            </a:extLst>
          </p:cNvPr>
          <p:cNvSpPr>
            <a:spLocks noGrp="1"/>
          </p:cNvSpPr>
          <p:nvPr>
            <p:ph type="title"/>
          </p:nvPr>
        </p:nvSpPr>
        <p:spPr>
          <a:xfrm>
            <a:off x="798690" y="2040520"/>
            <a:ext cx="4120444" cy="1818655"/>
          </a:xfrm>
        </p:spPr>
        <p:txBody>
          <a:bodyPr anchor="b">
            <a:normAutofit/>
          </a:bodyPr>
          <a:lstStyle/>
          <a:p>
            <a:r>
              <a:rPr lang="en-US" dirty="0">
                <a:latin typeface="Lato" panose="020F0502020204030203" pitchFamily="34" charset="0"/>
              </a:rPr>
              <a:t>Student Perspectives</a:t>
            </a:r>
          </a:p>
        </p:txBody>
      </p:sp>
    </p:spTree>
    <p:extLst>
      <p:ext uri="{BB962C8B-B14F-4D97-AF65-F5344CB8AC3E}">
        <p14:creationId xmlns:p14="http://schemas.microsoft.com/office/powerpoint/2010/main" val="1767499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BE52921-898C-4569-9D8A-F1C5E0ABE804}"/>
              </a:ext>
            </a:extLst>
          </p:cNvPr>
          <p:cNvSpPr>
            <a:spLocks noGrp="1"/>
          </p:cNvSpPr>
          <p:nvPr>
            <p:ph type="title"/>
          </p:nvPr>
        </p:nvSpPr>
        <p:spPr/>
        <p:txBody>
          <a:bodyPr/>
          <a:lstStyle/>
          <a:p>
            <a:r>
              <a:rPr lang="en-US" dirty="0">
                <a:latin typeface="Lato" panose="020F0502020204030203" pitchFamily="34" charset="0"/>
              </a:rPr>
              <a:t>Looking at the Big Picture</a:t>
            </a:r>
          </a:p>
        </p:txBody>
      </p:sp>
      <p:pic>
        <p:nvPicPr>
          <p:cNvPr id="7" name="Picture Placeholder 6" title="Decorative"/>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739680" y="117733"/>
            <a:ext cx="3643634" cy="3315574"/>
          </a:xfrm>
        </p:spPr>
      </p:pic>
      <p:sp>
        <p:nvSpPr>
          <p:cNvPr id="6" name="TextBox 5">
            <a:extLst>
              <a:ext uri="{FF2B5EF4-FFF2-40B4-BE49-F238E27FC236}">
                <a16:creationId xmlns:a16="http://schemas.microsoft.com/office/drawing/2014/main" id="{D657FD37-9E0B-451B-8D4A-D1DCDB05A2F0}"/>
              </a:ext>
            </a:extLst>
          </p:cNvPr>
          <p:cNvSpPr txBox="1"/>
          <p:nvPr/>
        </p:nvSpPr>
        <p:spPr>
          <a:xfrm>
            <a:off x="0" y="3546710"/>
            <a:ext cx="12192000" cy="3323987"/>
          </a:xfrm>
          <a:prstGeom prst="rect">
            <a:avLst/>
          </a:prstGeom>
          <a:solidFill>
            <a:srgbClr val="B0B8C2"/>
          </a:solidFill>
        </p:spPr>
        <p:txBody>
          <a:bodyPr wrap="square" rtlCol="0">
            <a:spAutoFit/>
          </a:bodyPr>
          <a:lstStyle/>
          <a:p>
            <a:pPr marL="800100" lvl="1" indent="-342900" fontAlgn="base">
              <a:buFont typeface="Courier New" panose="02070309020205020404" pitchFamily="49" charset="0"/>
              <a:buChar char="o"/>
            </a:pPr>
            <a:endParaRPr lang="en-US" sz="2400" dirty="0"/>
          </a:p>
          <a:p>
            <a:pPr marL="800100" lvl="1" indent="-342900" fontAlgn="base">
              <a:buFont typeface="Courier New" panose="02070309020205020404" pitchFamily="49" charset="0"/>
              <a:buChar char="o"/>
            </a:pPr>
            <a:r>
              <a:rPr lang="en-US" sz="2400" dirty="0">
                <a:latin typeface="Lato Light" panose="020F0302020204030203" pitchFamily="34" charset="0"/>
              </a:rPr>
              <a:t>64% of employers consider an </a:t>
            </a:r>
            <a:r>
              <a:rPr lang="en-US" sz="2400" b="1" dirty="0">
                <a:solidFill>
                  <a:srgbClr val="C00000"/>
                </a:solidFill>
                <a:latin typeface="Lato Light" panose="020F0302020204030203" pitchFamily="34" charset="0"/>
              </a:rPr>
              <a:t>international experience as important</a:t>
            </a:r>
            <a:r>
              <a:rPr lang="en-US" sz="2400" dirty="0">
                <a:solidFill>
                  <a:srgbClr val="C00000"/>
                </a:solidFill>
                <a:latin typeface="Lato Light" panose="020F0302020204030203" pitchFamily="34" charset="0"/>
              </a:rPr>
              <a:t> </a:t>
            </a:r>
            <a:r>
              <a:rPr lang="en-US" sz="2400" dirty="0">
                <a:latin typeface="Lato Light" panose="020F0302020204030203" pitchFamily="34" charset="0"/>
              </a:rPr>
              <a:t>for recruitment and indicated that graduates with international experience are often </a:t>
            </a:r>
            <a:r>
              <a:rPr lang="en-US" sz="2400" b="1" dirty="0">
                <a:solidFill>
                  <a:srgbClr val="C00000"/>
                </a:solidFill>
                <a:latin typeface="Lato Light" panose="020F0302020204030203" pitchFamily="34" charset="0"/>
              </a:rPr>
              <a:t>provided opportunities</a:t>
            </a:r>
            <a:r>
              <a:rPr lang="en-US" sz="2400" dirty="0">
                <a:solidFill>
                  <a:srgbClr val="C00000"/>
                </a:solidFill>
                <a:latin typeface="Lato Light" panose="020F0302020204030203" pitchFamily="34" charset="0"/>
              </a:rPr>
              <a:t> </a:t>
            </a:r>
            <a:r>
              <a:rPr lang="en-US" sz="2400" dirty="0">
                <a:latin typeface="Lato Light" panose="020F0302020204030203" pitchFamily="34" charset="0"/>
              </a:rPr>
              <a:t>within the company that have greater </a:t>
            </a:r>
            <a:r>
              <a:rPr lang="en-US" sz="2400" b="1" dirty="0">
                <a:solidFill>
                  <a:srgbClr val="C00000"/>
                </a:solidFill>
                <a:latin typeface="Lato Light" panose="020F0302020204030203" pitchFamily="34" charset="0"/>
              </a:rPr>
              <a:t>professional responsibility</a:t>
            </a:r>
            <a:r>
              <a:rPr lang="en-US" sz="2400" dirty="0">
                <a:latin typeface="Lato Light" panose="020F0302020204030203" pitchFamily="34" charset="0"/>
              </a:rPr>
              <a:t>.</a:t>
            </a:r>
          </a:p>
          <a:p>
            <a:pPr marL="342900" indent="-342900" fontAlgn="base">
              <a:buFont typeface="Courier New" panose="02070309020205020404" pitchFamily="49" charset="0"/>
              <a:buChar char="o"/>
            </a:pPr>
            <a:endParaRPr lang="en-US" sz="2400" dirty="0">
              <a:latin typeface="Lato Light" panose="020F0302020204030203" pitchFamily="34" charset="0"/>
            </a:endParaRPr>
          </a:p>
          <a:p>
            <a:pPr marL="800100" lvl="1" indent="-342900" fontAlgn="base">
              <a:buFont typeface="Courier New" panose="02070309020205020404" pitchFamily="49" charset="0"/>
              <a:buChar char="o"/>
            </a:pPr>
            <a:r>
              <a:rPr lang="en-US" sz="2400" dirty="0">
                <a:latin typeface="Lato Light" panose="020F0302020204030203" pitchFamily="34" charset="0"/>
              </a:rPr>
              <a:t>92% of employers are looking for </a:t>
            </a:r>
            <a:r>
              <a:rPr lang="en-US" sz="2400" b="1" dirty="0">
                <a:solidFill>
                  <a:srgbClr val="C00000"/>
                </a:solidFill>
                <a:latin typeface="Lato Light" panose="020F0302020204030203" pitchFamily="34" charset="0"/>
              </a:rPr>
              <a:t>transferable skills</a:t>
            </a:r>
            <a:r>
              <a:rPr lang="en-US" sz="2400" dirty="0">
                <a:solidFill>
                  <a:srgbClr val="C00000"/>
                </a:solidFill>
                <a:latin typeface="Lato Light" panose="020F0302020204030203" pitchFamily="34" charset="0"/>
              </a:rPr>
              <a:t> </a:t>
            </a:r>
            <a:r>
              <a:rPr lang="en-US" sz="2400" dirty="0">
                <a:latin typeface="Lato Light" panose="020F0302020204030203" pitchFamily="34" charset="0"/>
              </a:rPr>
              <a:t>such as:</a:t>
            </a:r>
          </a:p>
          <a:p>
            <a:pPr marL="1257300" lvl="2" indent="-342900" fontAlgn="base">
              <a:buFont typeface="Courier New" panose="02070309020205020404" pitchFamily="49" charset="0"/>
              <a:buChar char="o"/>
            </a:pPr>
            <a:r>
              <a:rPr lang="en-US" sz="2400" dirty="0">
                <a:latin typeface="Lato Light" panose="020F0302020204030203" pitchFamily="34" charset="0"/>
              </a:rPr>
              <a:t>Openness to and curiosity about new challenges, problem-solving and decision-making skills, confidence, tolerance towards other personal values and behaviors</a:t>
            </a:r>
          </a:p>
          <a:p>
            <a:pPr marL="285750" indent="-285750">
              <a:buFont typeface="Courier New" panose="02070309020205020404" pitchFamily="49" charset="0"/>
              <a:buChar char="o"/>
            </a:pPr>
            <a:endParaRPr lang="en-US" dirty="0"/>
          </a:p>
        </p:txBody>
      </p:sp>
    </p:spTree>
    <p:extLst>
      <p:ext uri="{BB962C8B-B14F-4D97-AF65-F5344CB8AC3E}">
        <p14:creationId xmlns:p14="http://schemas.microsoft.com/office/powerpoint/2010/main" val="1923664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847180" y="687572"/>
            <a:ext cx="10710862" cy="1342045"/>
          </a:xfrm>
        </p:spPr>
        <p:txBody>
          <a:bodyPr anchor="b">
            <a:normAutofit/>
          </a:bodyPr>
          <a:lstStyle/>
          <a:p>
            <a:pPr algn="ctr"/>
            <a:r>
              <a:rPr lang="en-US" dirty="0">
                <a:latin typeface="Lato" panose="020F0502020204030203" pitchFamily="34" charset="0"/>
              </a:rPr>
              <a:t>Prepare for the Process</a:t>
            </a:r>
          </a:p>
        </p:txBody>
      </p:sp>
      <p:graphicFrame>
        <p:nvGraphicFramePr>
          <p:cNvPr id="12" name="Text Placeholder 8">
            <a:extLst>
              <a:ext uri="{FF2B5EF4-FFF2-40B4-BE49-F238E27FC236}">
                <a16:creationId xmlns:a16="http://schemas.microsoft.com/office/drawing/2014/main" id="{477AFAF1-7DE0-455E-AEAC-A099B7985B40}"/>
              </a:ext>
            </a:extLst>
          </p:cNvPr>
          <p:cNvGraphicFramePr/>
          <p:nvPr>
            <p:extLst>
              <p:ext uri="{D42A27DB-BD31-4B8C-83A1-F6EECF244321}">
                <p14:modId xmlns:p14="http://schemas.microsoft.com/office/powerpoint/2010/main" val="2632984771"/>
              </p:ext>
            </p:extLst>
          </p:nvPr>
        </p:nvGraphicFramePr>
        <p:xfrm>
          <a:off x="838200" y="2392680"/>
          <a:ext cx="10719842" cy="4167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4173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lh3.googleusercontent.com/E3MHdQHZ5z0yDt3uRJK6-jxYvCxraRYDCoW_x5FUWZQa4BatGqzBqgUF-3F49v6f94Xl2NHMScBVZgIQGIfemnKSSJ_BXK50APaEKAN-Scfj4bzYc9G3B_fv_VGNuiGBagUlVaKhRyE">
            <a:extLst>
              <a:ext uri="{FF2B5EF4-FFF2-40B4-BE49-F238E27FC236}">
                <a16:creationId xmlns:a16="http://schemas.microsoft.com/office/drawing/2014/main" id="{1B374E03-7209-4C72-A4E6-2249690CFF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89006"/>
            <a:ext cx="12192000" cy="3230880"/>
          </a:xfrm>
          <a:prstGeom prst="rect">
            <a:avLst/>
          </a:prstGeom>
          <a:solidFill>
            <a:srgbClr val="FFFFFF"/>
          </a:solidFill>
        </p:spPr>
      </p:pic>
      <p:sp>
        <p:nvSpPr>
          <p:cNvPr id="5" name="Text Placeholder 4">
            <a:extLst>
              <a:ext uri="{FF2B5EF4-FFF2-40B4-BE49-F238E27FC236}">
                <a16:creationId xmlns:a16="http://schemas.microsoft.com/office/drawing/2014/main" id="{85C5D87A-716A-40A6-9E94-13B5C08086D9}"/>
              </a:ext>
            </a:extLst>
          </p:cNvPr>
          <p:cNvSpPr>
            <a:spLocks noGrp="1"/>
          </p:cNvSpPr>
          <p:nvPr>
            <p:ph type="body" sz="quarter" idx="12"/>
          </p:nvPr>
        </p:nvSpPr>
        <p:spPr>
          <a:xfrm>
            <a:off x="401981" y="5802543"/>
            <a:ext cx="4025743" cy="415243"/>
          </a:xfrm>
        </p:spPr>
        <p:txBody>
          <a:bodyPr vert="horz" lIns="0" tIns="45720" rIns="91440" bIns="45720" rtlCol="0" anchor="b">
            <a:noAutofit/>
          </a:bodyPr>
          <a:lstStyle/>
          <a:p>
            <a:r>
              <a:rPr lang="en-US" sz="2400" b="1" i="0" kern="1200" dirty="0">
                <a:latin typeface="Lato Black" panose="020F0A02020204030203" pitchFamily="34" charset="0"/>
              </a:rPr>
              <a:t>With International Impact</a:t>
            </a:r>
          </a:p>
        </p:txBody>
      </p:sp>
      <p:sp>
        <p:nvSpPr>
          <p:cNvPr id="9" name="TextBox 8">
            <a:extLst>
              <a:ext uri="{FF2B5EF4-FFF2-40B4-BE49-F238E27FC236}">
                <a16:creationId xmlns:a16="http://schemas.microsoft.com/office/drawing/2014/main" id="{EA7102B9-766D-42BC-8F75-EBF08B9D2D98}"/>
              </a:ext>
            </a:extLst>
          </p:cNvPr>
          <p:cNvSpPr txBox="1"/>
          <p:nvPr/>
        </p:nvSpPr>
        <p:spPr>
          <a:xfrm>
            <a:off x="5109029" y="4070639"/>
            <a:ext cx="6937828" cy="2562390"/>
          </a:xfrm>
          <a:prstGeom prst="rect">
            <a:avLst/>
          </a:prstGeom>
        </p:spPr>
        <p:txBody>
          <a:bodyPr vert="horz" lIns="0" tIns="72000" rIns="91440" bIns="45720" rtlCol="0">
            <a:normAutofit/>
          </a:bodyPr>
          <a:lstStyle/>
          <a:p>
            <a:pPr marL="457200" indent="-457200" fontAlgn="base">
              <a:lnSpc>
                <a:spcPct val="90000"/>
              </a:lnSpc>
              <a:spcAft>
                <a:spcPts val="600"/>
              </a:spcAft>
              <a:buFont typeface="Courier New" panose="02070309020205020404" pitchFamily="49" charset="0"/>
              <a:buChar char="o"/>
            </a:pPr>
            <a:r>
              <a:rPr lang="en-US" sz="2800" dirty="0">
                <a:latin typeface="Lato Light" panose="020F0302020204030203" pitchFamily="34" charset="0"/>
                <a:cs typeface="Arial" panose="020B0604020202020204" pitchFamily="34" charset="0"/>
              </a:rPr>
              <a:t>Align resume to each job you apply to  using the job description.</a:t>
            </a:r>
          </a:p>
          <a:p>
            <a:pPr marL="228600" indent="-457200" fontAlgn="base">
              <a:lnSpc>
                <a:spcPct val="90000"/>
              </a:lnSpc>
              <a:spcAft>
                <a:spcPts val="600"/>
              </a:spcAft>
              <a:buFont typeface="Courier New" panose="02070309020205020404" pitchFamily="49" charset="0"/>
              <a:buChar char="o"/>
            </a:pPr>
            <a:endParaRPr lang="en-US" sz="2800" dirty="0">
              <a:latin typeface="Lato Light" panose="020F0302020204030203" pitchFamily="34" charset="0"/>
              <a:cs typeface="Arial" panose="020B0604020202020204" pitchFamily="34" charset="0"/>
            </a:endParaRPr>
          </a:p>
          <a:p>
            <a:pPr marL="457200" indent="-457200" fontAlgn="base">
              <a:lnSpc>
                <a:spcPct val="90000"/>
              </a:lnSpc>
              <a:spcAft>
                <a:spcPts val="600"/>
              </a:spcAft>
              <a:buFont typeface="Courier New" panose="02070309020205020404" pitchFamily="49" charset="0"/>
              <a:buChar char="o"/>
            </a:pPr>
            <a:r>
              <a:rPr lang="en-US" sz="2800" dirty="0">
                <a:latin typeface="Lato Light" panose="020F0302020204030203" pitchFamily="34" charset="0"/>
                <a:cs typeface="Arial" panose="020B0604020202020204" pitchFamily="34" charset="0"/>
              </a:rPr>
              <a:t>Highlight sections of a resume where you can incorporate your global experience.</a:t>
            </a:r>
          </a:p>
          <a:p>
            <a:pPr lvl="1" indent="-228600">
              <a:lnSpc>
                <a:spcPct val="90000"/>
              </a:lnSpc>
              <a:spcAft>
                <a:spcPts val="600"/>
              </a:spcAft>
              <a:buFont typeface="Arial" panose="020B0604020202020204" pitchFamily="34" charset="0"/>
              <a:buChar char="•"/>
            </a:pPr>
            <a:endParaRPr lang="en-US" sz="2800" dirty="0">
              <a:solidFill>
                <a:schemeClr val="bg1"/>
              </a:solidFill>
              <a:latin typeface="Lato Light" panose="020F0302020204030203"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2800" dirty="0">
              <a:solidFill>
                <a:schemeClr val="bg1"/>
              </a:solidFill>
              <a:latin typeface="Lato Light" panose="020F0302020204030203" pitchFamily="34" charset="0"/>
              <a:cs typeface="Arial" panose="020B0604020202020204" pitchFamily="34" charset="0"/>
            </a:endParaRPr>
          </a:p>
        </p:txBody>
      </p:sp>
      <p:sp>
        <p:nvSpPr>
          <p:cNvPr id="2" name="Title 1">
            <a:extLst>
              <a:ext uri="{FF2B5EF4-FFF2-40B4-BE49-F238E27FC236}">
                <a16:creationId xmlns:a16="http://schemas.microsoft.com/office/drawing/2014/main" id="{00F51FD4-2BE2-4DE8-8AED-9DC4C23F2DC4}"/>
              </a:ext>
            </a:extLst>
          </p:cNvPr>
          <p:cNvSpPr>
            <a:spLocks noGrp="1"/>
          </p:cNvSpPr>
          <p:nvPr>
            <p:ph type="title"/>
          </p:nvPr>
        </p:nvSpPr>
        <p:spPr>
          <a:xfrm>
            <a:off x="261257" y="4049104"/>
            <a:ext cx="4025743" cy="2168682"/>
          </a:xfrm>
        </p:spPr>
        <p:txBody>
          <a:bodyPr vert="horz" lIns="0" tIns="45720" rIns="91440" bIns="45720" rtlCol="0" anchor="ctr">
            <a:normAutofit/>
          </a:bodyPr>
          <a:lstStyle/>
          <a:p>
            <a:pPr algn="ctr"/>
            <a:r>
              <a:rPr lang="en-US" sz="4400" b="1" i="0" kern="1200" spc="-150" dirty="0">
                <a:latin typeface="Lato" panose="020F0502020204030203" pitchFamily="34" charset="0"/>
              </a:rPr>
              <a:t>Writing Your Resume</a:t>
            </a:r>
          </a:p>
        </p:txBody>
      </p:sp>
    </p:spTree>
    <p:extLst>
      <p:ext uri="{BB962C8B-B14F-4D97-AF65-F5344CB8AC3E}">
        <p14:creationId xmlns:p14="http://schemas.microsoft.com/office/powerpoint/2010/main" val="944249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
            <a:extLst>
              <a:ext uri="{FF2B5EF4-FFF2-40B4-BE49-F238E27FC236}">
                <a16:creationId xmlns:a16="http://schemas.microsoft.com/office/drawing/2014/main" id="{AA3E7AEF-03B8-407A-BB98-152D27EF0D19}"/>
              </a:ext>
            </a:extLst>
          </p:cNvPr>
          <p:cNvSpPr>
            <a:spLocks noGrp="1"/>
          </p:cNvSpPr>
          <p:nvPr>
            <p:ph type="body" sz="quarter" idx="12"/>
          </p:nvPr>
        </p:nvSpPr>
        <p:spPr>
          <a:xfrm>
            <a:off x="1026463" y="2696202"/>
            <a:ext cx="4340785" cy="382749"/>
          </a:xfrm>
        </p:spPr>
        <p:txBody>
          <a:bodyPr>
            <a:noAutofit/>
          </a:bodyPr>
          <a:lstStyle/>
          <a:p>
            <a:pPr>
              <a:spcBef>
                <a:spcPts val="0"/>
              </a:spcBef>
            </a:pPr>
            <a:r>
              <a:rPr lang="en-US" sz="2800" dirty="0">
                <a:solidFill>
                  <a:schemeClr val="tx1"/>
                </a:solidFill>
                <a:latin typeface="Lato Black" panose="020F0A02020204030203" pitchFamily="34" charset="0"/>
              </a:rPr>
              <a:t>Content within includes:</a:t>
            </a:r>
          </a:p>
        </p:txBody>
      </p:sp>
      <p:sp>
        <p:nvSpPr>
          <p:cNvPr id="19" name="Text Placeholder 2">
            <a:extLst>
              <a:ext uri="{FF2B5EF4-FFF2-40B4-BE49-F238E27FC236}">
                <a16:creationId xmlns:a16="http://schemas.microsoft.com/office/drawing/2014/main" id="{978D2B45-8BDA-4DEA-A588-840B9AA36874}"/>
              </a:ext>
            </a:extLst>
          </p:cNvPr>
          <p:cNvSpPr>
            <a:spLocks noGrp="1"/>
          </p:cNvSpPr>
          <p:nvPr>
            <p:ph type="body" sz="quarter" idx="14"/>
          </p:nvPr>
        </p:nvSpPr>
        <p:spPr>
          <a:xfrm>
            <a:off x="7291662" y="2681102"/>
            <a:ext cx="4342629" cy="382749"/>
          </a:xfrm>
        </p:spPr>
        <p:txBody>
          <a:bodyPr>
            <a:noAutofit/>
          </a:bodyPr>
          <a:lstStyle/>
          <a:p>
            <a:r>
              <a:rPr lang="en-US" sz="3200" dirty="0">
                <a:latin typeface="Lato Black" panose="020F0A02020204030203" pitchFamily="34" charset="0"/>
              </a:rPr>
              <a:t>Experience Sections:</a:t>
            </a:r>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59555" y="3164282"/>
            <a:ext cx="4340785" cy="2253961"/>
          </a:xfrm>
        </p:spPr>
        <p:txBody>
          <a:bodyPr vert="horz" lIns="0" tIns="72000" rIns="91440" bIns="45720" rtlCol="0">
            <a:noAutofit/>
          </a:bodyPr>
          <a:lstStyle/>
          <a:p>
            <a:pPr marL="1028700" lvl="1" indent="-342900" fontAlgn="base">
              <a:spcBef>
                <a:spcPts val="0"/>
              </a:spcBef>
              <a:buFont typeface="Courier New" panose="02070309020205020404" pitchFamily="49" charset="0"/>
              <a:buChar char="o"/>
            </a:pPr>
            <a:r>
              <a:rPr lang="en-US" sz="2400" dirty="0">
                <a:solidFill>
                  <a:schemeClr val="tx1"/>
                </a:solidFill>
                <a:latin typeface="Lato Light" panose="020F0302020204030203" pitchFamily="34" charset="0"/>
              </a:rPr>
              <a:t>Achievement-focused statements as well as task-oriented</a:t>
            </a:r>
          </a:p>
          <a:p>
            <a:pPr lvl="1" indent="0" fontAlgn="base">
              <a:spcBef>
                <a:spcPts val="0"/>
              </a:spcBef>
              <a:buNone/>
            </a:pPr>
            <a:endParaRPr lang="en-US" sz="2400" dirty="0">
              <a:solidFill>
                <a:schemeClr val="tx1"/>
              </a:solidFill>
              <a:latin typeface="Lato Light" panose="020F0302020204030203" pitchFamily="34" charset="0"/>
            </a:endParaRPr>
          </a:p>
          <a:p>
            <a:pPr marL="1028700" lvl="1" indent="-342900" fontAlgn="base">
              <a:spcBef>
                <a:spcPts val="0"/>
              </a:spcBef>
              <a:buFont typeface="Courier New" panose="02070309020205020404" pitchFamily="49" charset="0"/>
              <a:buChar char="o"/>
            </a:pPr>
            <a:r>
              <a:rPr lang="en-US" sz="2400" dirty="0">
                <a:solidFill>
                  <a:schemeClr val="tx1"/>
                </a:solidFill>
                <a:latin typeface="Lato Light" panose="020F0302020204030203" pitchFamily="34" charset="0"/>
              </a:rPr>
              <a:t>Soft-skills such as teamwork, organization, and leadership</a:t>
            </a:r>
          </a:p>
          <a:p>
            <a:pPr lvl="1" indent="0" fontAlgn="base">
              <a:spcBef>
                <a:spcPts val="0"/>
              </a:spcBef>
              <a:buNone/>
            </a:pPr>
            <a:endParaRPr lang="en-US" sz="2400" dirty="0">
              <a:solidFill>
                <a:schemeClr val="tx1"/>
              </a:solidFill>
              <a:latin typeface="Lato Light" panose="020F0302020204030203" pitchFamily="34" charset="0"/>
            </a:endParaRPr>
          </a:p>
          <a:p>
            <a:pPr marL="1028700" lvl="1" indent="-342900" fontAlgn="base">
              <a:spcBef>
                <a:spcPts val="0"/>
              </a:spcBef>
              <a:buFont typeface="Courier New" panose="02070309020205020404" pitchFamily="49" charset="0"/>
              <a:buChar char="o"/>
            </a:pPr>
            <a:r>
              <a:rPr lang="en-US" sz="2400" dirty="0">
                <a:solidFill>
                  <a:schemeClr val="tx1"/>
                </a:solidFill>
                <a:latin typeface="Lato Light" panose="020F0302020204030203" pitchFamily="34" charset="0"/>
              </a:rPr>
              <a:t>Technical skills used in projects or on the job</a:t>
            </a:r>
          </a:p>
          <a:p>
            <a:pPr marL="571500" indent="-342900">
              <a:buFont typeface="Courier New" panose="02070309020205020404" pitchFamily="49" charset="0"/>
              <a:buChar char="o"/>
            </a:pPr>
            <a:endParaRPr lang="en-US" sz="2400" dirty="0">
              <a:solidFill>
                <a:schemeClr val="tx1"/>
              </a:solidFill>
              <a:latin typeface="Lato Light" panose="020F0302020204030203" pitchFamily="34" charset="0"/>
            </a:endParaRPr>
          </a:p>
        </p:txBody>
      </p:sp>
      <p:sp>
        <p:nvSpPr>
          <p:cNvPr id="12" name="TextBox 11">
            <a:extLst>
              <a:ext uri="{FF2B5EF4-FFF2-40B4-BE49-F238E27FC236}">
                <a16:creationId xmlns:a16="http://schemas.microsoft.com/office/drawing/2014/main" id="{3E1BBEB1-F420-4E52-A1FD-745F0C895F2C}"/>
              </a:ext>
            </a:extLst>
          </p:cNvPr>
          <p:cNvSpPr txBox="1"/>
          <p:nvPr/>
        </p:nvSpPr>
        <p:spPr>
          <a:xfrm>
            <a:off x="7672588" y="3164281"/>
            <a:ext cx="4342629" cy="2253961"/>
          </a:xfrm>
          <a:prstGeom prst="rect">
            <a:avLst/>
          </a:prstGeom>
        </p:spPr>
        <p:txBody>
          <a:bodyPr vert="horz" lIns="0" tIns="72000" rIns="91440" bIns="45720" rtlCol="0">
            <a:noAutofit/>
          </a:bodyPr>
          <a:lstStyle/>
          <a:p>
            <a:pPr marL="971550" lvl="1" indent="-285750">
              <a:lnSpc>
                <a:spcPct val="90000"/>
              </a:lnSpc>
              <a:spcBef>
                <a:spcPts val="0"/>
              </a:spcBef>
              <a:spcAft>
                <a:spcPts val="600"/>
              </a:spcAft>
              <a:buFont typeface="Courier New" panose="02070309020205020404" pitchFamily="49" charset="0"/>
              <a:buChar char="o"/>
            </a:pPr>
            <a:r>
              <a:rPr lang="en-US" sz="2000" dirty="0">
                <a:latin typeface="Lato Light" panose="020F0302020204030203" pitchFamily="34" charset="0"/>
                <a:cs typeface="Arial" panose="020B0604020202020204" pitchFamily="34" charset="0"/>
              </a:rPr>
              <a:t>Professional</a:t>
            </a:r>
          </a:p>
          <a:p>
            <a:pPr marL="685800" lvl="1">
              <a:lnSpc>
                <a:spcPct val="90000"/>
              </a:lnSpc>
              <a:spcBef>
                <a:spcPts val="0"/>
              </a:spcBef>
              <a:spcAft>
                <a:spcPts val="600"/>
              </a:spcAft>
            </a:pPr>
            <a:endParaRPr lang="en-US" sz="2000" dirty="0">
              <a:latin typeface="Lato Light" panose="020F0302020204030203" pitchFamily="34" charset="0"/>
              <a:cs typeface="Arial" panose="020B0604020202020204" pitchFamily="34" charset="0"/>
            </a:endParaRPr>
          </a:p>
          <a:p>
            <a:pPr marL="971550" lvl="1" indent="-285750">
              <a:lnSpc>
                <a:spcPct val="90000"/>
              </a:lnSpc>
              <a:spcBef>
                <a:spcPts val="0"/>
              </a:spcBef>
              <a:spcAft>
                <a:spcPts val="600"/>
              </a:spcAft>
              <a:buFont typeface="Courier New" panose="02070309020205020404" pitchFamily="49" charset="0"/>
              <a:buChar char="o"/>
            </a:pPr>
            <a:r>
              <a:rPr lang="en-US" sz="2000" dirty="0">
                <a:latin typeface="Lato Light" panose="020F0302020204030203" pitchFamily="34" charset="0"/>
                <a:cs typeface="Arial" panose="020B0604020202020204" pitchFamily="34" charset="0"/>
              </a:rPr>
              <a:t>Internships</a:t>
            </a:r>
          </a:p>
          <a:p>
            <a:pPr marL="685800" lvl="1">
              <a:lnSpc>
                <a:spcPct val="90000"/>
              </a:lnSpc>
              <a:spcBef>
                <a:spcPts val="0"/>
              </a:spcBef>
              <a:spcAft>
                <a:spcPts val="600"/>
              </a:spcAft>
            </a:pPr>
            <a:endParaRPr lang="en-US" sz="2000" dirty="0">
              <a:latin typeface="Lato Light" panose="020F0302020204030203" pitchFamily="34" charset="0"/>
              <a:cs typeface="Arial" panose="020B0604020202020204" pitchFamily="34" charset="0"/>
            </a:endParaRPr>
          </a:p>
          <a:p>
            <a:pPr marL="971550" lvl="1" indent="-285750">
              <a:lnSpc>
                <a:spcPct val="90000"/>
              </a:lnSpc>
              <a:spcBef>
                <a:spcPts val="0"/>
              </a:spcBef>
              <a:spcAft>
                <a:spcPts val="600"/>
              </a:spcAft>
              <a:buFont typeface="Courier New" panose="02070309020205020404" pitchFamily="49" charset="0"/>
              <a:buChar char="o"/>
            </a:pPr>
            <a:r>
              <a:rPr lang="en-US" sz="2000" dirty="0">
                <a:latin typeface="Lato Light" panose="020F0302020204030203" pitchFamily="34" charset="0"/>
                <a:cs typeface="Arial" panose="020B0604020202020204" pitchFamily="34" charset="0"/>
              </a:rPr>
              <a:t>Academic </a:t>
            </a:r>
          </a:p>
          <a:p>
            <a:pPr marL="685800" lvl="1">
              <a:lnSpc>
                <a:spcPct val="90000"/>
              </a:lnSpc>
              <a:spcBef>
                <a:spcPts val="0"/>
              </a:spcBef>
              <a:spcAft>
                <a:spcPts val="600"/>
              </a:spcAft>
            </a:pPr>
            <a:endParaRPr lang="en-US" sz="2000" dirty="0">
              <a:latin typeface="Lato Light" panose="020F0302020204030203" pitchFamily="34" charset="0"/>
              <a:cs typeface="Arial" panose="020B0604020202020204" pitchFamily="34" charset="0"/>
            </a:endParaRPr>
          </a:p>
          <a:p>
            <a:pPr marL="971550" lvl="1" indent="-285750">
              <a:lnSpc>
                <a:spcPct val="90000"/>
              </a:lnSpc>
              <a:spcBef>
                <a:spcPts val="0"/>
              </a:spcBef>
              <a:spcAft>
                <a:spcPts val="600"/>
              </a:spcAft>
              <a:buFont typeface="Courier New" panose="02070309020205020404" pitchFamily="49" charset="0"/>
              <a:buChar char="o"/>
            </a:pPr>
            <a:r>
              <a:rPr lang="en-US" sz="2000" dirty="0">
                <a:latin typeface="Lato Light" panose="020F0302020204030203" pitchFamily="34" charset="0"/>
                <a:cs typeface="Arial" panose="020B0604020202020204" pitchFamily="34" charset="0"/>
              </a:rPr>
              <a:t>Leadership</a:t>
            </a:r>
          </a:p>
          <a:p>
            <a:pPr marL="685800" lvl="1">
              <a:lnSpc>
                <a:spcPct val="90000"/>
              </a:lnSpc>
              <a:spcBef>
                <a:spcPts val="0"/>
              </a:spcBef>
              <a:spcAft>
                <a:spcPts val="600"/>
              </a:spcAft>
            </a:pPr>
            <a:endParaRPr lang="en-US" sz="2000" dirty="0">
              <a:latin typeface="Lato Light" panose="020F0302020204030203" pitchFamily="34" charset="0"/>
              <a:cs typeface="Arial" panose="020B0604020202020204" pitchFamily="34" charset="0"/>
            </a:endParaRPr>
          </a:p>
          <a:p>
            <a:pPr marL="971550" lvl="1" indent="-285750">
              <a:lnSpc>
                <a:spcPct val="90000"/>
              </a:lnSpc>
              <a:spcBef>
                <a:spcPts val="0"/>
              </a:spcBef>
              <a:spcAft>
                <a:spcPts val="600"/>
              </a:spcAft>
              <a:buFont typeface="Courier New" panose="02070309020205020404" pitchFamily="49" charset="0"/>
              <a:buChar char="o"/>
            </a:pPr>
            <a:r>
              <a:rPr lang="en-US" sz="2000" dirty="0">
                <a:latin typeface="Lato Light" panose="020F0302020204030203" pitchFamily="34" charset="0"/>
                <a:cs typeface="Arial" panose="020B0604020202020204" pitchFamily="34" charset="0"/>
              </a:rPr>
              <a:t>Volunteering</a:t>
            </a:r>
          </a:p>
          <a:p>
            <a:pPr>
              <a:lnSpc>
                <a:spcPct val="90000"/>
              </a:lnSpc>
              <a:spcAft>
                <a:spcPts val="600"/>
              </a:spcAft>
            </a:pPr>
            <a:endParaRPr lang="en-US" sz="2000" dirty="0">
              <a:cs typeface="Arial" panose="020B0604020202020204" pitchFamily="34" charset="0"/>
            </a:endParaRPr>
          </a:p>
        </p:txBody>
      </p:sp>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2528215" y="528731"/>
            <a:ext cx="7135570" cy="822240"/>
          </a:xfrm>
        </p:spPr>
        <p:txBody>
          <a:bodyPr vert="horz" lIns="0" tIns="45720" rIns="91440" bIns="45720" rtlCol="0" anchor="t">
            <a:noAutofit/>
          </a:bodyPr>
          <a:lstStyle/>
          <a:p>
            <a:r>
              <a:rPr lang="en-US" b="1" i="0" kern="1200" spc="-150" dirty="0">
                <a:latin typeface="+mj-lt"/>
                <a:ea typeface="+mj-ea"/>
                <a:cs typeface="Gill Sans" panose="020B0502020104020203" pitchFamily="34" charset="-79"/>
              </a:rPr>
              <a:t>Resume Section: Experience</a:t>
            </a:r>
          </a:p>
        </p:txBody>
      </p:sp>
    </p:spTree>
    <p:extLst>
      <p:ext uri="{BB962C8B-B14F-4D97-AF65-F5344CB8AC3E}">
        <p14:creationId xmlns:p14="http://schemas.microsoft.com/office/powerpoint/2010/main" val="2384066983"/>
      </p:ext>
    </p:extLst>
  </p:cSld>
  <p:clrMapOvr>
    <a:masterClrMapping/>
  </p:clrMapOvr>
</p:sld>
</file>

<file path=ppt/theme/theme1.xml><?xml version="1.0" encoding="utf-8"?>
<a:theme xmlns:a="http://schemas.openxmlformats.org/drawingml/2006/main" name="Office Theme">
  <a:themeElements>
    <a:clrScheme name="Framework General">
      <a:dk1>
        <a:sysClr val="windowText" lastClr="000000"/>
      </a:dk1>
      <a:lt1>
        <a:sysClr val="window" lastClr="FFFFFF"/>
      </a:lt1>
      <a:dk2>
        <a:srgbClr val="000000"/>
      </a:dk2>
      <a:lt2>
        <a:srgbClr val="F8F8F8"/>
      </a:lt2>
      <a:accent1>
        <a:srgbClr val="B0B8C2"/>
      </a:accent1>
      <a:accent2>
        <a:srgbClr val="B0B8C2"/>
      </a:accent2>
      <a:accent3>
        <a:srgbClr val="B0B8C2"/>
      </a:accent3>
      <a:accent4>
        <a:srgbClr val="B0B8C2"/>
      </a:accent4>
      <a:accent5>
        <a:srgbClr val="B0B8C2"/>
      </a:accent5>
      <a:accent6>
        <a:srgbClr val="B0B8C2"/>
      </a:accent6>
      <a:hlink>
        <a:srgbClr val="00B0F0"/>
      </a:hlink>
      <a:folHlink>
        <a:srgbClr val="F8F8F8"/>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C444F5DC590D43A9EF0FBA90E7DCA0" ma:contentTypeVersion="8" ma:contentTypeDescription="Create a new document." ma:contentTypeScope="" ma:versionID="f51f355f3003b4b59be50b327f2aea5b">
  <xsd:schema xmlns:xsd="http://www.w3.org/2001/XMLSchema" xmlns:xs="http://www.w3.org/2001/XMLSchema" xmlns:p="http://schemas.microsoft.com/office/2006/metadata/properties" xmlns:ns1="http://schemas.microsoft.com/sharepoint/v3" xmlns:ns2="1d03ae52-a0dc-446d-b77a-dfee64b25307" xmlns:ns3="75885516-a589-4e68-8f20-9bfd933da052" targetNamespace="http://schemas.microsoft.com/office/2006/metadata/properties" ma:root="true" ma:fieldsID="be8c79b8568be66ab4f2b7f3cf1cbca3" ns1:_="" ns2:_="" ns3:_="">
    <xsd:import namespace="http://schemas.microsoft.com/sharepoint/v3"/>
    <xsd:import namespace="1d03ae52-a0dc-446d-b77a-dfee64b25307"/>
    <xsd:import namespace="75885516-a589-4e68-8f20-9bfd933da052"/>
    <xsd:element name="properties">
      <xsd:complexType>
        <xsd:sequence>
          <xsd:element name="documentManagement">
            <xsd:complexType>
              <xsd:all>
                <xsd:element ref="ns2:MediaServiceMetadata" minOccurs="0"/>
                <xsd:element ref="ns2:MediaServiceFastMetadata" minOccurs="0"/>
                <xsd:element ref="ns1:_ip_UnifiedCompliancePolicyProperties" minOccurs="0"/>
                <xsd:element ref="ns1:_ip_UnifiedCompliancePolicyUIActio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03ae52-a0dc-446d-b77a-dfee64b253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885516-a589-4e68-8f20-9bfd933da05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5885516-a589-4e68-8f20-9bfd933da052">
      <UserInfo>
        <DisplayName/>
        <AccountId xsi:nil="true"/>
        <AccountType/>
      </UserInfo>
    </SharedWithUsers>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DC782B4D-8FCE-46E7-8A58-576ECAEE6F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d03ae52-a0dc-446d-b77a-dfee64b25307"/>
    <ds:schemaRef ds:uri="75885516-a589-4e68-8f20-9bfd933da0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DC70AF-DD22-4F49-B64D-14DD31BD4C54}">
  <ds:schemaRefs>
    <ds:schemaRef ds:uri="http://schemas.microsoft.com/sharepoint/v3/contenttype/forms"/>
  </ds:schemaRefs>
</ds:datastoreItem>
</file>

<file path=customXml/itemProps3.xml><?xml version="1.0" encoding="utf-8"?>
<ds:datastoreItem xmlns:ds="http://schemas.openxmlformats.org/officeDocument/2006/customXml" ds:itemID="{53719067-65D9-41B0-8B1D-289A7D103811}">
  <ds:schemaRefs>
    <ds:schemaRef ds:uri="http://purl.org/dc/dcmitype/"/>
    <ds:schemaRef ds:uri="http://schemas.microsoft.com/office/infopath/2007/PartnerControls"/>
    <ds:schemaRef ds:uri="http://schemas.microsoft.com/office/2006/documentManagement/types"/>
    <ds:schemaRef ds:uri="http://schemas.microsoft.com/office/2006/metadata/properties"/>
    <ds:schemaRef ds:uri="f91d20cc-d9b2-4bc2-98a9-f15c321ea43e"/>
    <ds:schemaRef ds:uri="http://purl.org/dc/terms/"/>
    <ds:schemaRef ds:uri="http://schemas.openxmlformats.org/package/2006/metadata/core-properties"/>
    <ds:schemaRef ds:uri="4f709b7c-2ae4-4803-8008-3567438f2440"/>
    <ds:schemaRef ds:uri="http://www.w3.org/XML/1998/namespace"/>
    <ds:schemaRef ds:uri="http://purl.org/dc/elements/1.1/"/>
    <ds:schemaRef ds:uri="75885516-a589-4e68-8f20-9bfd933da052"/>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0</TotalTime>
  <Words>5236</Words>
  <Application>Microsoft Office PowerPoint</Application>
  <PresentationFormat>Widescreen</PresentationFormat>
  <Paragraphs>465</Paragraphs>
  <Slides>35</Slides>
  <Notes>34</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Marketing Your Global Experience</vt:lpstr>
      <vt:lpstr>Future of Work  =  Careering for Life</vt:lpstr>
      <vt:lpstr>Career Design is   Lifelong Learning</vt:lpstr>
      <vt:lpstr>Agenda</vt:lpstr>
      <vt:lpstr>Student Perspectives</vt:lpstr>
      <vt:lpstr>Looking at the Big Picture</vt:lpstr>
      <vt:lpstr>Prepare for the Process</vt:lpstr>
      <vt:lpstr>Writing Your Resume</vt:lpstr>
      <vt:lpstr>Resume Section: Experience</vt:lpstr>
      <vt:lpstr>Resume Section: Experience</vt:lpstr>
      <vt:lpstr>Resume Section: Experience</vt:lpstr>
      <vt:lpstr>Resume Section: Skills</vt:lpstr>
      <vt:lpstr>Resume Section: Skills</vt:lpstr>
      <vt:lpstr>Resume Section: References</vt:lpstr>
      <vt:lpstr>Using LinkedIn</vt:lpstr>
      <vt:lpstr>Congratulations!  You have an interview!</vt:lpstr>
      <vt:lpstr>Before the Interview</vt:lpstr>
      <vt:lpstr>The Importance of Research</vt:lpstr>
      <vt:lpstr>Interview Questions</vt:lpstr>
      <vt:lpstr>Practice Interview Questions</vt:lpstr>
      <vt:lpstr>STAR Interview Method</vt:lpstr>
      <vt:lpstr>Do  You  Have  Any  Questions  for  Us?  Ask about the company, department, position, or process</vt:lpstr>
      <vt:lpstr>PowerPoint Presentation</vt:lpstr>
      <vt:lpstr>Tips to Remember</vt:lpstr>
      <vt:lpstr>PowerPoint Presentation</vt:lpstr>
      <vt:lpstr>PowerPoint Presentation</vt:lpstr>
      <vt:lpstr>PowerPoint Presentation</vt:lpstr>
      <vt:lpstr>Introducing….</vt:lpstr>
      <vt:lpstr>PowerPoint Presentation</vt:lpstr>
      <vt:lpstr>PowerPoint Presentation</vt:lpstr>
      <vt:lpstr>PowerPoint Presentation</vt:lpstr>
      <vt:lpstr>Practice Interview Questions</vt:lpstr>
      <vt:lpstr>Self-Authored Integrated Learning (SAIL): A Key Tool</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Your Global Experience</dc:title>
  <dc:creator/>
  <cp:lastModifiedBy/>
  <cp:revision>2</cp:revision>
  <dcterms:created xsi:type="dcterms:W3CDTF">2020-09-10T20:46:19Z</dcterms:created>
  <dcterms:modified xsi:type="dcterms:W3CDTF">2020-09-16T22:45:23Z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0x010100DDC444F5DC590D43A9EF0FBA90E7DCA0</vt:lpwstr>
  </property>
</Properties>
</file>