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8"/>
    <p:restoredTop sz="94696"/>
  </p:normalViewPr>
  <p:slideViewPr>
    <p:cSldViewPr snapToGrid="0" snapToObjects="1">
      <p:cViewPr varScale="1">
        <p:scale>
          <a:sx n="69" d="100"/>
          <a:sy n="69" d="100"/>
        </p:scale>
        <p:origin x="232" y="1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BFC8-CE42-734B-8997-AF7E575550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388E61-67ED-CE41-B2B4-2CC6F8CEF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5C040A-04A4-8940-805E-7112FF854984}"/>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5" name="Footer Placeholder 4">
            <a:extLst>
              <a:ext uri="{FF2B5EF4-FFF2-40B4-BE49-F238E27FC236}">
                <a16:creationId xmlns:a16="http://schemas.microsoft.com/office/drawing/2014/main" id="{1EF0656E-FB48-2B45-9082-1A012F46AD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9F99D-94A8-D14F-B8F3-9EDBB8353AFE}"/>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71190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72743-A0EE-2C46-949D-7596B30626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5067F5-7D46-F843-A5F6-17EDFEF887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F3325E-62D9-B541-B5D9-3AC268D5A9C7}"/>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5" name="Footer Placeholder 4">
            <a:extLst>
              <a:ext uri="{FF2B5EF4-FFF2-40B4-BE49-F238E27FC236}">
                <a16:creationId xmlns:a16="http://schemas.microsoft.com/office/drawing/2014/main" id="{182A909A-A788-1742-A18B-B36238726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C9BE5-17D1-0541-AF0B-D54F8754EDBB}"/>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115813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6A8A55-2471-474D-B03D-5448599A48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30D70F-51F4-FE43-8E85-3564509E70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CA232E-2896-9946-88EA-A6B430FD03AF}"/>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5" name="Footer Placeholder 4">
            <a:extLst>
              <a:ext uri="{FF2B5EF4-FFF2-40B4-BE49-F238E27FC236}">
                <a16:creationId xmlns:a16="http://schemas.microsoft.com/office/drawing/2014/main" id="{507FB50F-7919-3441-8D84-A7AA14BB9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5425F3-C548-694D-9235-252A2C768BD4}"/>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828055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_TitleSlide">
    <p:bg>
      <p:bgRef idx="1001">
        <a:schemeClr val="bg1"/>
      </p:bgRef>
    </p:bg>
    <p:spTree>
      <p:nvGrpSpPr>
        <p:cNvPr id="1" name=""/>
        <p:cNvGrpSpPr/>
        <p:nvPr/>
      </p:nvGrpSpPr>
      <p:grpSpPr>
        <a:xfrm>
          <a:off x="0" y="0"/>
          <a:ext cx="0" cy="0"/>
          <a:chOff x="0" y="0"/>
          <a:chExt cx="0" cy="0"/>
        </a:xfrm>
      </p:grpSpPr>
      <p:sp>
        <p:nvSpPr>
          <p:cNvPr id="11" name="Title 1"/>
          <p:cNvSpPr>
            <a:spLocks noGrp="1"/>
          </p:cNvSpPr>
          <p:nvPr>
            <p:ph type="ctrTitle"/>
          </p:nvPr>
        </p:nvSpPr>
        <p:spPr>
          <a:xfrm>
            <a:off x="631371" y="1122363"/>
            <a:ext cx="5791463" cy="2387600"/>
          </a:xfrm>
        </p:spPr>
        <p:txBody>
          <a:bodyPr anchor="b"/>
          <a:lstStyle>
            <a:lvl1pPr algn="l">
              <a:defRPr sz="6000">
                <a:latin typeface="Real Head Pro" charset="0"/>
                <a:ea typeface="Real Head Pro" charset="0"/>
                <a:cs typeface="Real Head Pro" charset="0"/>
              </a:defRPr>
            </a:lvl1pPr>
          </a:lstStyle>
          <a:p>
            <a:r>
              <a:rPr lang="en-US"/>
              <a:t>Click to edit Master title style</a:t>
            </a:r>
          </a:p>
        </p:txBody>
      </p:sp>
      <p:sp>
        <p:nvSpPr>
          <p:cNvPr id="12" name="Subtitle 2"/>
          <p:cNvSpPr>
            <a:spLocks noGrp="1"/>
          </p:cNvSpPr>
          <p:nvPr>
            <p:ph type="subTitle" idx="1"/>
          </p:nvPr>
        </p:nvSpPr>
        <p:spPr>
          <a:xfrm>
            <a:off x="631371" y="3602038"/>
            <a:ext cx="5791463" cy="1655762"/>
          </a:xfrm>
        </p:spPr>
        <p:txBody>
          <a:bodyPr/>
          <a:lstStyle>
            <a:lvl1pPr marL="0" indent="0" algn="l">
              <a:buNone/>
              <a:defRPr sz="2400">
                <a:latin typeface="Real Text Pro" charset="0"/>
                <a:ea typeface="Real Text Pro" charset="0"/>
                <a:cs typeface="Real Text Pro"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p:cNvPicPr>
            <a:picLocks noChangeAspect="1"/>
          </p:cNvPicPr>
          <p:nvPr/>
        </p:nvPicPr>
        <p:blipFill>
          <a:blip r:embed="rId2"/>
          <a:stretch>
            <a:fillRect/>
          </a:stretch>
        </p:blipFill>
        <p:spPr>
          <a:xfrm>
            <a:off x="6728178" y="2654300"/>
            <a:ext cx="5474515" cy="4241516"/>
          </a:xfrm>
          <a:prstGeom prst="rect">
            <a:avLst/>
          </a:prstGeom>
        </p:spPr>
      </p:pic>
    </p:spTree>
    <p:extLst>
      <p:ext uri="{BB962C8B-B14F-4D97-AF65-F5344CB8AC3E}">
        <p14:creationId xmlns:p14="http://schemas.microsoft.com/office/powerpoint/2010/main" val="243746976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08D6-6DF1-9F46-AA20-CE543B15C0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80D2A6-CDF4-6A44-8D8E-C3BDDB10E5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56C54-6B1B-9345-B570-8BFA6E93DE58}"/>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5" name="Footer Placeholder 4">
            <a:extLst>
              <a:ext uri="{FF2B5EF4-FFF2-40B4-BE49-F238E27FC236}">
                <a16:creationId xmlns:a16="http://schemas.microsoft.com/office/drawing/2014/main" id="{22E43E4E-110D-9844-9DAB-59D375AE4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5B53D4-BBC1-A64D-A12F-B73934B764A9}"/>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1919808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F34E0-C715-6F4B-800F-A28AF34FAA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FF961E-3B75-DD47-BDF1-BD66A2AE2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BA9480-1CD6-7048-A0D4-9C06B701D9F7}"/>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5" name="Footer Placeholder 4">
            <a:extLst>
              <a:ext uri="{FF2B5EF4-FFF2-40B4-BE49-F238E27FC236}">
                <a16:creationId xmlns:a16="http://schemas.microsoft.com/office/drawing/2014/main" id="{BEC85BCA-CDC2-0749-BD0A-BC9069FA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1F0A5A-FBFF-C641-A611-8D1B8B8BB5A1}"/>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118971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B5852-DA1D-C64B-8667-DC528CD2E6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C88190-D19B-2C4A-888F-E6A1253620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A3EB88-E0BD-7345-9211-68E9B4472E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C43B88-FB8A-894A-85DC-B78D2E27D6A9}"/>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6" name="Footer Placeholder 5">
            <a:extLst>
              <a:ext uri="{FF2B5EF4-FFF2-40B4-BE49-F238E27FC236}">
                <a16:creationId xmlns:a16="http://schemas.microsoft.com/office/drawing/2014/main" id="{D8EEB81B-D767-7445-90F4-352529FADB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A9E9B2-BB6B-8148-ABA0-FBCD994EA76E}"/>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2404363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7F5A1-F9E1-B946-BF66-E122C44790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A677E8-B11E-8E4D-8A53-90C7F71FEE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5B062A-47E0-3E4A-AD2E-99C2B06C0F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065F95-EDD4-8F45-83C5-AEAE0D05CA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C8C578-E83E-CB49-A1E2-4A66C0453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B23982-6023-4341-BBB3-DBB071EA43AA}"/>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8" name="Footer Placeholder 7">
            <a:extLst>
              <a:ext uri="{FF2B5EF4-FFF2-40B4-BE49-F238E27FC236}">
                <a16:creationId xmlns:a16="http://schemas.microsoft.com/office/drawing/2014/main" id="{1462D103-DBB6-1244-9FAA-6AB778EAEE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6E00C9-7E5C-5E49-8695-453916A982C4}"/>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215902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17A6-0B50-B44C-9436-36B0C54E30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ED88B3-0ACD-9647-A155-8C0215BBBB61}"/>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4" name="Footer Placeholder 3">
            <a:extLst>
              <a:ext uri="{FF2B5EF4-FFF2-40B4-BE49-F238E27FC236}">
                <a16:creationId xmlns:a16="http://schemas.microsoft.com/office/drawing/2014/main" id="{164DAAA3-81D5-A548-9258-86CCF04F02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AA5534-A476-3340-8A39-B286885F009B}"/>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403673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6FD3BD-E412-9440-A177-8D9E726CC69B}"/>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3" name="Footer Placeholder 2">
            <a:extLst>
              <a:ext uri="{FF2B5EF4-FFF2-40B4-BE49-F238E27FC236}">
                <a16:creationId xmlns:a16="http://schemas.microsoft.com/office/drawing/2014/main" id="{7C2A4116-0E0F-F244-91F8-9413C2706E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8344CC-76F0-B84F-A50D-4329A1C06F97}"/>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685912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33B74-E56E-3C45-A746-448D4BA87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272FBE-C414-A64E-8777-024F4B4690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D040B4-4A35-1B49-AB1F-2426972476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42A798-FF40-AD48-A6D6-944A1A928760}"/>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6" name="Footer Placeholder 5">
            <a:extLst>
              <a:ext uri="{FF2B5EF4-FFF2-40B4-BE49-F238E27FC236}">
                <a16:creationId xmlns:a16="http://schemas.microsoft.com/office/drawing/2014/main" id="{92322730-520D-3D43-A289-E284552DAA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CF85A4-9CF1-8F4C-BCD1-31C3A3CA1E29}"/>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58631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1E8D-7257-5D45-9B6F-9E8519CD2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F55E29-15AA-BB44-B25D-91950E5A41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A4E5C8-563C-8A40-8FCE-D05DFF77B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924C42-C838-B043-AFF9-683228845F49}"/>
              </a:ext>
            </a:extLst>
          </p:cNvPr>
          <p:cNvSpPr>
            <a:spLocks noGrp="1"/>
          </p:cNvSpPr>
          <p:nvPr>
            <p:ph type="dt" sz="half" idx="10"/>
          </p:nvPr>
        </p:nvSpPr>
        <p:spPr/>
        <p:txBody>
          <a:bodyPr/>
          <a:lstStyle/>
          <a:p>
            <a:fld id="{6BF26E0D-D842-7643-BB15-23432B2C58DC}" type="datetimeFigureOut">
              <a:rPr lang="en-US" smtClean="0"/>
              <a:t>8/23/21</a:t>
            </a:fld>
            <a:endParaRPr lang="en-US"/>
          </a:p>
        </p:txBody>
      </p:sp>
      <p:sp>
        <p:nvSpPr>
          <p:cNvPr id="6" name="Footer Placeholder 5">
            <a:extLst>
              <a:ext uri="{FF2B5EF4-FFF2-40B4-BE49-F238E27FC236}">
                <a16:creationId xmlns:a16="http://schemas.microsoft.com/office/drawing/2014/main" id="{14EE8C20-B99C-AD48-ABBB-6A1684A17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2B720-2D57-0D40-B2C1-47D4CAFD95C9}"/>
              </a:ext>
            </a:extLst>
          </p:cNvPr>
          <p:cNvSpPr>
            <a:spLocks noGrp="1"/>
          </p:cNvSpPr>
          <p:nvPr>
            <p:ph type="sldNum" sz="quarter" idx="12"/>
          </p:nvPr>
        </p:nvSpPr>
        <p:spPr/>
        <p:txBody>
          <a:bodyPr/>
          <a:lstStyle/>
          <a:p>
            <a:fld id="{D23C7F95-8EF9-604E-8B95-444A73698325}" type="slidenum">
              <a:rPr lang="en-US" smtClean="0"/>
              <a:t>‹#›</a:t>
            </a:fld>
            <a:endParaRPr lang="en-US"/>
          </a:p>
        </p:txBody>
      </p:sp>
    </p:spTree>
    <p:extLst>
      <p:ext uri="{BB962C8B-B14F-4D97-AF65-F5344CB8AC3E}">
        <p14:creationId xmlns:p14="http://schemas.microsoft.com/office/powerpoint/2010/main" val="46857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D6A669-9575-0344-BF6C-42636FAE26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BFA2AE-9374-7741-9C91-71A0209241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160DD-5081-C542-B232-52AA2F7848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26E0D-D842-7643-BB15-23432B2C58DC}" type="datetimeFigureOut">
              <a:rPr lang="en-US" smtClean="0"/>
              <a:t>8/23/21</a:t>
            </a:fld>
            <a:endParaRPr lang="en-US"/>
          </a:p>
        </p:txBody>
      </p:sp>
      <p:sp>
        <p:nvSpPr>
          <p:cNvPr id="5" name="Footer Placeholder 4">
            <a:extLst>
              <a:ext uri="{FF2B5EF4-FFF2-40B4-BE49-F238E27FC236}">
                <a16:creationId xmlns:a16="http://schemas.microsoft.com/office/drawing/2014/main" id="{4FAE6C68-6F27-C449-B288-55D7F545D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C66A88-CFE4-3E4A-9357-C27B48E9E2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C7F95-8EF9-604E-8B95-444A73698325}" type="slidenum">
              <a:rPr lang="en-US" smtClean="0"/>
              <a:t>‹#›</a:t>
            </a:fld>
            <a:endParaRPr lang="en-US"/>
          </a:p>
        </p:txBody>
      </p:sp>
    </p:spTree>
    <p:extLst>
      <p:ext uri="{BB962C8B-B14F-4D97-AF65-F5344CB8AC3E}">
        <p14:creationId xmlns:p14="http://schemas.microsoft.com/office/powerpoint/2010/main" val="820925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537" y="243839"/>
            <a:ext cx="5791463" cy="1169099"/>
          </a:xfrm>
        </p:spPr>
        <p:txBody>
          <a:bodyPr>
            <a:normAutofit fontScale="90000"/>
          </a:bodyPr>
          <a:lstStyle/>
          <a:p>
            <a:r>
              <a:rPr lang="en-US" dirty="0">
                <a:latin typeface="+mn-lt"/>
              </a:rPr>
              <a:t>Impact Score Map</a:t>
            </a:r>
            <a:br>
              <a:rPr lang="en-US" dirty="0">
                <a:latin typeface="+mn-lt"/>
              </a:rPr>
            </a:br>
            <a:r>
              <a:rPr lang="en-US" sz="3600" dirty="0">
                <a:latin typeface="+mn-lt"/>
              </a:rPr>
              <a:t>Summer 2021 </a:t>
            </a:r>
            <a:endParaRPr lang="en-US" dirty="0">
              <a:latin typeface="+mn-lt"/>
            </a:endParaRPr>
          </a:p>
        </p:txBody>
      </p:sp>
      <p:sp>
        <p:nvSpPr>
          <p:cNvPr id="3" name="Subtitle 2"/>
          <p:cNvSpPr>
            <a:spLocks noGrp="1"/>
          </p:cNvSpPr>
          <p:nvPr>
            <p:ph type="subTitle" idx="1"/>
          </p:nvPr>
        </p:nvSpPr>
        <p:spPr>
          <a:xfrm>
            <a:off x="5729976" y="352491"/>
            <a:ext cx="5791463" cy="2439734"/>
          </a:xfrm>
        </p:spPr>
        <p:txBody>
          <a:bodyPr vert="horz" lIns="91440" tIns="45720" rIns="91440" bIns="45720" rtlCol="0" anchor="t">
            <a:normAutofit/>
          </a:bodyPr>
          <a:lstStyle/>
          <a:p>
            <a:r>
              <a:rPr lang="en-US" sz="1600" b="1" dirty="0">
                <a:latin typeface="+mn-lt"/>
              </a:rPr>
              <a:t>Title: </a:t>
            </a:r>
            <a:r>
              <a:rPr lang="en-US" sz="1600" dirty="0">
                <a:latin typeface="+mn-lt"/>
              </a:rPr>
              <a:t>Impact Network Digital Platform Creation </a:t>
            </a:r>
          </a:p>
          <a:p>
            <a:r>
              <a:rPr lang="en-US" sz="1600" b="1" dirty="0">
                <a:latin typeface="+mn-lt"/>
              </a:rPr>
              <a:t>Sponsor: </a:t>
            </a:r>
            <a:r>
              <a:rPr lang="en-US" sz="1600" dirty="0">
                <a:latin typeface="+mn-lt"/>
              </a:rPr>
              <a:t>SIRIUS Global</a:t>
            </a:r>
          </a:p>
          <a:p>
            <a:r>
              <a:rPr lang="en-US" sz="1600" b="1" dirty="0">
                <a:latin typeface="+mn-lt"/>
              </a:rPr>
              <a:t>Team: </a:t>
            </a:r>
          </a:p>
          <a:p>
            <a:r>
              <a:rPr lang="en-US" sz="1400" dirty="0">
                <a:latin typeface="+mn-lt"/>
              </a:rPr>
              <a:t>Emily Colladay </a:t>
            </a:r>
          </a:p>
          <a:p>
            <a:r>
              <a:rPr lang="en-US" sz="1400" dirty="0">
                <a:latin typeface="+mn-lt"/>
              </a:rPr>
              <a:t>Smriti Bajaj </a:t>
            </a:r>
          </a:p>
          <a:p>
            <a:r>
              <a:rPr lang="en-US" sz="1400" dirty="0">
                <a:latin typeface="+mn-lt"/>
              </a:rPr>
              <a:t>Xiaobo Qian</a:t>
            </a:r>
          </a:p>
        </p:txBody>
      </p:sp>
      <p:sp>
        <p:nvSpPr>
          <p:cNvPr id="8" name="TextBox 7">
            <a:extLst>
              <a:ext uri="{FF2B5EF4-FFF2-40B4-BE49-F238E27FC236}">
                <a16:creationId xmlns:a16="http://schemas.microsoft.com/office/drawing/2014/main" id="{9C1FD785-7028-3545-84F3-38E41A0AB35E}"/>
              </a:ext>
            </a:extLst>
          </p:cNvPr>
          <p:cNvSpPr txBox="1"/>
          <p:nvPr/>
        </p:nvSpPr>
        <p:spPr>
          <a:xfrm>
            <a:off x="512064" y="2401824"/>
            <a:ext cx="184731" cy="369332"/>
          </a:xfrm>
          <a:prstGeom prst="rect">
            <a:avLst/>
          </a:prstGeom>
          <a:noFill/>
        </p:spPr>
        <p:txBody>
          <a:bodyPr wrap="none" rtlCol="0">
            <a:spAutoFit/>
          </a:bodyPr>
          <a:lstStyle/>
          <a:p>
            <a:endParaRPr lang="en-US" dirty="0"/>
          </a:p>
        </p:txBody>
      </p:sp>
      <p:graphicFrame>
        <p:nvGraphicFramePr>
          <p:cNvPr id="9" name="Table 8">
            <a:extLst>
              <a:ext uri="{FF2B5EF4-FFF2-40B4-BE49-F238E27FC236}">
                <a16:creationId xmlns:a16="http://schemas.microsoft.com/office/drawing/2014/main" id="{3309DFF9-9B1B-E149-B6A9-A163313C73D4}"/>
              </a:ext>
            </a:extLst>
          </p:cNvPr>
          <p:cNvGraphicFramePr>
            <a:graphicFrameLocks noGrp="1"/>
          </p:cNvGraphicFramePr>
          <p:nvPr>
            <p:extLst>
              <p:ext uri="{D42A27DB-BD31-4B8C-83A1-F6EECF244321}">
                <p14:modId xmlns:p14="http://schemas.microsoft.com/office/powerpoint/2010/main" val="840122936"/>
              </p:ext>
            </p:extLst>
          </p:nvPr>
        </p:nvGraphicFramePr>
        <p:xfrm>
          <a:off x="304537" y="1463706"/>
          <a:ext cx="5217912" cy="5254086"/>
        </p:xfrm>
        <a:graphic>
          <a:graphicData uri="http://schemas.openxmlformats.org/drawingml/2006/table">
            <a:tbl>
              <a:tblPr/>
              <a:tblGrid>
                <a:gridCol w="5217912">
                  <a:extLst>
                    <a:ext uri="{9D8B030D-6E8A-4147-A177-3AD203B41FA5}">
                      <a16:colId xmlns:a16="http://schemas.microsoft.com/office/drawing/2014/main" val="1149877623"/>
                    </a:ext>
                  </a:extLst>
                </a:gridCol>
              </a:tblGrid>
              <a:tr h="5254086">
                <a:tc>
                  <a:txBody>
                    <a:bodyPr/>
                    <a:lstStyle/>
                    <a:p>
                      <a:pPr algn="l" fontAlgn="b"/>
                      <a:r>
                        <a:rPr lang="en-US" sz="1500" b="1" i="0" u="none" strike="noStrike" dirty="0">
                          <a:solidFill>
                            <a:srgbClr val="000000"/>
                          </a:solidFill>
                          <a:effectLst/>
                          <a:latin typeface="Calibri" panose="020F0502020204030204" pitchFamily="34" charset="0"/>
                        </a:rPr>
                        <a:t>Brief: </a:t>
                      </a:r>
                      <a:r>
                        <a:rPr lang="en-US" sz="1500" b="0" i="0" u="none" strike="noStrike" dirty="0">
                          <a:solidFill>
                            <a:srgbClr val="000000"/>
                          </a:solidFill>
                          <a:effectLst/>
                          <a:latin typeface="Calibri" panose="020F0502020204030204" pitchFamily="34" charset="0"/>
                        </a:rPr>
                        <a:t>We have created engaging, simple to understand choropleth maps for SIRIUS’ impact score system, visualizing their data in a fresh and intuitive way.</a:t>
                      </a:r>
                      <a:br>
                        <a:rPr lang="en-US" sz="1500" b="0" i="0" u="none" strike="noStrike" dirty="0">
                          <a:solidFill>
                            <a:srgbClr val="000000"/>
                          </a:solidFill>
                          <a:effectLst/>
                          <a:latin typeface="Calibri" panose="020F0502020204030204" pitchFamily="34" charset="0"/>
                        </a:rPr>
                      </a:br>
                      <a:br>
                        <a:rPr lang="en-US" sz="1500" b="0" i="0" u="none" strike="noStrike" dirty="0">
                          <a:solidFill>
                            <a:srgbClr val="000000"/>
                          </a:solidFill>
                          <a:effectLst/>
                          <a:latin typeface="Calibri" panose="020F0502020204030204" pitchFamily="34" charset="0"/>
                        </a:rPr>
                      </a:br>
                      <a:r>
                        <a:rPr lang="en-US" sz="1500" b="1" i="0" u="none" strike="noStrike" dirty="0">
                          <a:solidFill>
                            <a:srgbClr val="000000"/>
                          </a:solidFill>
                          <a:effectLst/>
                          <a:latin typeface="Calibri" panose="020F0502020204030204" pitchFamily="34" charset="0"/>
                        </a:rPr>
                        <a:t>Background: </a:t>
                      </a:r>
                      <a:r>
                        <a:rPr lang="en-US" sz="1500" b="0" i="0" u="none" strike="noStrike" dirty="0">
                          <a:solidFill>
                            <a:srgbClr val="000000"/>
                          </a:solidFill>
                          <a:effectLst/>
                          <a:latin typeface="Calibri" panose="020F0502020204030204" pitchFamily="34" charset="0"/>
                        </a:rPr>
                        <a:t>SIRIUS offers a network for innovators to engage with one another and collaborate. As more users join their online database, SIRIUS aims to display the geographical presence of their community on their new website. Our team was given creative and technical freedom to create such a visualization.</a:t>
                      </a:r>
                    </a:p>
                    <a:p>
                      <a:pPr algn="l" fontAlgn="b"/>
                      <a:br>
                        <a:rPr lang="en-US" sz="1500" b="0" i="0" u="none" strike="noStrike" dirty="0">
                          <a:solidFill>
                            <a:srgbClr val="000000"/>
                          </a:solidFill>
                          <a:effectLst/>
                          <a:latin typeface="Calibri" panose="020F0502020204030204" pitchFamily="34" charset="0"/>
                        </a:rPr>
                      </a:br>
                      <a:r>
                        <a:rPr lang="en-US" sz="1500" b="1" i="0" u="none" strike="noStrike" dirty="0">
                          <a:solidFill>
                            <a:srgbClr val="000000"/>
                          </a:solidFill>
                          <a:effectLst/>
                          <a:latin typeface="Calibri" panose="020F0502020204030204" pitchFamily="34" charset="0"/>
                        </a:rPr>
                        <a:t>Result: </a:t>
                      </a:r>
                      <a:r>
                        <a:rPr lang="en-US" sz="1500" b="0" i="0" u="none" strike="noStrike" dirty="0">
                          <a:solidFill>
                            <a:srgbClr val="000000"/>
                          </a:solidFill>
                          <a:effectLst/>
                          <a:latin typeface="Calibri" panose="020F0502020204030204" pitchFamily="34" charset="0"/>
                        </a:rPr>
                        <a:t>Using </a:t>
                      </a:r>
                      <a:r>
                        <a:rPr lang="en-US" sz="1500" b="0" i="0" u="none" strike="noStrike" dirty="0" err="1">
                          <a:solidFill>
                            <a:srgbClr val="000000"/>
                          </a:solidFill>
                          <a:effectLst/>
                          <a:latin typeface="Calibri" panose="020F0502020204030204" pitchFamily="34" charset="0"/>
                        </a:rPr>
                        <a:t>Strapi</a:t>
                      </a:r>
                      <a:r>
                        <a:rPr lang="en-US" sz="1500" b="0" i="0" u="none" strike="noStrike" dirty="0">
                          <a:solidFill>
                            <a:srgbClr val="000000"/>
                          </a:solidFill>
                          <a:effectLst/>
                          <a:latin typeface="Calibri" panose="020F0502020204030204" pitchFamily="34" charset="0"/>
                        </a:rPr>
                        <a:t> as our CMS and Google, Leaflet, and </a:t>
                      </a:r>
                      <a:r>
                        <a:rPr lang="en-US" sz="1500" b="0" i="0" u="none" strike="noStrike" dirty="0" err="1">
                          <a:solidFill>
                            <a:srgbClr val="000000"/>
                          </a:solidFill>
                          <a:effectLst/>
                          <a:latin typeface="Calibri" panose="020F0502020204030204" pitchFamily="34" charset="0"/>
                        </a:rPr>
                        <a:t>PixiJS</a:t>
                      </a:r>
                      <a:r>
                        <a:rPr lang="en-US" sz="1500" b="0" i="0" u="none" strike="noStrike" dirty="0">
                          <a:solidFill>
                            <a:srgbClr val="000000"/>
                          </a:solidFill>
                          <a:effectLst/>
                          <a:latin typeface="Calibri" panose="020F0502020204030204" pitchFamily="34" charset="0"/>
                        </a:rPr>
                        <a:t> as our design tools, we have created two example maps, utilizing dummy data to fill in a realistic prototype of the final product SIRIUS can implement once such data is gathered. This can be easily added to their website, which is also being fleshed out, to represent the organization and its mission to a global audience.</a:t>
                      </a:r>
                    </a:p>
                  </a:txBody>
                  <a:tcPr marL="7202" marR="7202" marT="7202" marB="34569">
                    <a:lnL>
                      <a:noFill/>
                    </a:lnL>
                    <a:lnR>
                      <a:noFill/>
                    </a:lnR>
                    <a:lnT>
                      <a:noFill/>
                    </a:lnT>
                    <a:lnB>
                      <a:noFill/>
                    </a:lnB>
                  </a:tcPr>
                </a:tc>
                <a:extLst>
                  <a:ext uri="{0D108BD9-81ED-4DB2-BD59-A6C34878D82A}">
                    <a16:rowId xmlns:a16="http://schemas.microsoft.com/office/drawing/2014/main" val="3045679217"/>
                  </a:ext>
                </a:extLst>
              </a:tr>
            </a:tbl>
          </a:graphicData>
        </a:graphic>
      </p:graphicFrame>
    </p:spTree>
    <p:extLst>
      <p:ext uri="{BB962C8B-B14F-4D97-AF65-F5344CB8AC3E}">
        <p14:creationId xmlns:p14="http://schemas.microsoft.com/office/powerpoint/2010/main" val="597724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51</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Real Head Pro</vt:lpstr>
      <vt:lpstr>Real Text Pro</vt:lpstr>
      <vt:lpstr>Arial</vt:lpstr>
      <vt:lpstr>Calibri</vt:lpstr>
      <vt:lpstr>Calibri Light</vt:lpstr>
      <vt:lpstr>Office Theme</vt:lpstr>
      <vt:lpstr>Impact Score Map Summer 2021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XN Rising Project Summer 2021</dc:title>
  <dc:creator>Engel, Laura</dc:creator>
  <cp:lastModifiedBy>Emily Colladay</cp:lastModifiedBy>
  <cp:revision>4</cp:revision>
  <dcterms:created xsi:type="dcterms:W3CDTF">2021-08-17T16:12:13Z</dcterms:created>
  <dcterms:modified xsi:type="dcterms:W3CDTF">2021-08-23T21:38:57Z</dcterms:modified>
</cp:coreProperties>
</file>