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20"/>
  </p:notesMasterIdLst>
  <p:sldIdLst>
    <p:sldId id="256" r:id="rId5"/>
    <p:sldId id="269" r:id="rId6"/>
    <p:sldId id="258" r:id="rId7"/>
    <p:sldId id="277" r:id="rId8"/>
    <p:sldId id="266" r:id="rId9"/>
    <p:sldId id="287" r:id="rId10"/>
    <p:sldId id="280" r:id="rId11"/>
    <p:sldId id="283" r:id="rId12"/>
    <p:sldId id="279" r:id="rId13"/>
    <p:sldId id="289" r:id="rId14"/>
    <p:sldId id="290" r:id="rId15"/>
    <p:sldId id="294" r:id="rId16"/>
    <p:sldId id="259" r:id="rId17"/>
    <p:sldId id="263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33"/>
    <p:restoredTop sz="94495"/>
  </p:normalViewPr>
  <p:slideViewPr>
    <p:cSldViewPr snapToGrid="0">
      <p:cViewPr varScale="1">
        <p:scale>
          <a:sx n="91" d="100"/>
          <a:sy n="91" d="100"/>
        </p:scale>
        <p:origin x="208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3D040-7054-4183-827B-440814BBC006}" type="doc">
      <dgm:prSet loTypeId="urn:microsoft.com/office/officeart/2005/8/layout/hLis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4B0FDC1-8612-443F-B623-BB976476D3C6}">
      <dgm:prSet phldrT="[Text]"/>
      <dgm:spPr>
        <a:xfrm>
          <a:off x="0" y="0"/>
          <a:ext cx="5257800" cy="720003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dirty="0">
              <a:latin typeface="Calibri"/>
              <a:ea typeface="+mn-ea"/>
              <a:cs typeface="+mn-cs"/>
            </a:rPr>
            <a:t>3 Categories of Global Co-ops</a:t>
          </a:r>
        </a:p>
      </dgm:t>
    </dgm:pt>
    <dgm:pt modelId="{62F0E547-D733-4BCC-BC87-51F7994F5B5F}" type="parTrans" cxnId="{4CD9E96F-675D-400D-A77C-5590B0E7BE80}">
      <dgm:prSet/>
      <dgm:spPr/>
      <dgm:t>
        <a:bodyPr/>
        <a:lstStyle/>
        <a:p>
          <a:endParaRPr lang="en-US"/>
        </a:p>
      </dgm:t>
    </dgm:pt>
    <dgm:pt modelId="{61350F54-249B-4668-8E11-5A3DAE312D50}" type="sibTrans" cxnId="{4CD9E96F-675D-400D-A77C-5590B0E7BE80}">
      <dgm:prSet/>
      <dgm:spPr/>
      <dgm:t>
        <a:bodyPr/>
        <a:lstStyle/>
        <a:p>
          <a:endParaRPr lang="en-US"/>
        </a:p>
      </dgm:t>
    </dgm:pt>
    <dgm:pt modelId="{481DB15F-8822-4DDA-86CC-FE48871D3AE0}">
      <dgm:prSet phldrT="[Text]" custT="1"/>
      <dgm:spPr>
        <a:xfrm>
          <a:off x="2567" y="720003"/>
          <a:ext cx="1750888" cy="151200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2400" u="none" dirty="0">
              <a:latin typeface="Calibri"/>
              <a:ea typeface="+mn-ea"/>
              <a:cs typeface="+mn-cs"/>
            </a:rPr>
            <a:t>Onsite Global </a:t>
          </a:r>
        </a:p>
      </dgm:t>
    </dgm:pt>
    <dgm:pt modelId="{40C0B9DA-3811-47F4-B58A-6A1EB579D953}" type="parTrans" cxnId="{B3FB87E0-CD3E-4986-A7F3-C59C57847460}">
      <dgm:prSet/>
      <dgm:spPr/>
      <dgm:t>
        <a:bodyPr/>
        <a:lstStyle/>
        <a:p>
          <a:endParaRPr lang="en-US"/>
        </a:p>
      </dgm:t>
    </dgm:pt>
    <dgm:pt modelId="{3B5D221A-E8A4-4BCA-918A-4812964CF93D}" type="sibTrans" cxnId="{B3FB87E0-CD3E-4986-A7F3-C59C57847460}">
      <dgm:prSet/>
      <dgm:spPr/>
      <dgm:t>
        <a:bodyPr/>
        <a:lstStyle/>
        <a:p>
          <a:endParaRPr lang="en-US"/>
        </a:p>
      </dgm:t>
    </dgm:pt>
    <dgm:pt modelId="{B4E9E54F-16A6-4267-A7EE-FC4B3124C770}">
      <dgm:prSet phldrT="[Text]" custT="1"/>
      <dgm:spPr>
        <a:xfrm>
          <a:off x="1753455" y="720003"/>
          <a:ext cx="1750888" cy="151200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2400" dirty="0">
              <a:latin typeface="Calibri"/>
              <a:ea typeface="+mn-ea"/>
              <a:cs typeface="+mn-cs"/>
            </a:rPr>
            <a:t>Hybrid Global</a:t>
          </a:r>
        </a:p>
      </dgm:t>
    </dgm:pt>
    <dgm:pt modelId="{9FE428B0-6C9E-4EC2-B581-0DF965C094E2}" type="parTrans" cxnId="{979072A8-057F-4EF7-A5A3-50B10ADDC3DE}">
      <dgm:prSet/>
      <dgm:spPr/>
      <dgm:t>
        <a:bodyPr/>
        <a:lstStyle/>
        <a:p>
          <a:endParaRPr lang="en-US"/>
        </a:p>
      </dgm:t>
    </dgm:pt>
    <dgm:pt modelId="{E498F63E-D38E-4B32-B05A-D26AD8D3F3B3}" type="sibTrans" cxnId="{979072A8-057F-4EF7-A5A3-50B10ADDC3DE}">
      <dgm:prSet/>
      <dgm:spPr/>
      <dgm:t>
        <a:bodyPr/>
        <a:lstStyle/>
        <a:p>
          <a:endParaRPr lang="en-US"/>
        </a:p>
      </dgm:t>
    </dgm:pt>
    <dgm:pt modelId="{088D753E-0432-4B3A-AF7E-D668EA2091B4}">
      <dgm:prSet phldrT="[Text]" custT="1"/>
      <dgm:spPr>
        <a:xfrm>
          <a:off x="3504344" y="720003"/>
          <a:ext cx="1750888" cy="151200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2400">
              <a:latin typeface="Calibri"/>
              <a:ea typeface="+mn-ea"/>
              <a:cs typeface="+mn-cs"/>
            </a:rPr>
            <a:t>Home Country</a:t>
          </a:r>
          <a:endParaRPr lang="en-US" sz="3200" dirty="0">
            <a:latin typeface="Montserrat Light"/>
            <a:ea typeface="+mn-ea"/>
            <a:cs typeface="+mn-cs"/>
          </a:endParaRPr>
        </a:p>
      </dgm:t>
    </dgm:pt>
    <dgm:pt modelId="{3FF8B8B0-C098-4A8F-882C-C86A888BFD84}" type="parTrans" cxnId="{4C82FE64-A4AE-432F-999B-06CA270F7210}">
      <dgm:prSet/>
      <dgm:spPr/>
      <dgm:t>
        <a:bodyPr/>
        <a:lstStyle/>
        <a:p>
          <a:endParaRPr lang="en-US"/>
        </a:p>
      </dgm:t>
    </dgm:pt>
    <dgm:pt modelId="{BE41DE5C-500A-44FE-9DED-3557EDF7EAEA}" type="sibTrans" cxnId="{4C82FE64-A4AE-432F-999B-06CA270F7210}">
      <dgm:prSet/>
      <dgm:spPr/>
      <dgm:t>
        <a:bodyPr/>
        <a:lstStyle/>
        <a:p>
          <a:endParaRPr lang="en-US"/>
        </a:p>
      </dgm:t>
    </dgm:pt>
    <dgm:pt modelId="{F181519E-942A-49D2-B95A-DF25B764DF43}" type="pres">
      <dgm:prSet presAssocID="{6423D040-7054-4183-827B-440814BBC00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E044D-B851-4C00-AD99-152E9F0D8E12}" type="pres">
      <dgm:prSet presAssocID="{34B0FDC1-8612-443F-B623-BB976476D3C6}" presName="roof" presStyleLbl="dkBgShp" presStyleIdx="0" presStyleCnt="2" custLinFactNeighborX="4026" custLinFactNeighborY="-34326"/>
      <dgm:spPr/>
      <dgm:t>
        <a:bodyPr/>
        <a:lstStyle/>
        <a:p>
          <a:endParaRPr lang="en-US"/>
        </a:p>
      </dgm:t>
    </dgm:pt>
    <dgm:pt modelId="{96334D2F-687B-45EA-9DFF-309032B3DC2E}" type="pres">
      <dgm:prSet presAssocID="{34B0FDC1-8612-443F-B623-BB976476D3C6}" presName="pillars" presStyleCnt="0"/>
      <dgm:spPr/>
    </dgm:pt>
    <dgm:pt modelId="{ADDF8D87-D353-49C2-A945-7DF445B2696F}" type="pres">
      <dgm:prSet presAssocID="{34B0FDC1-8612-443F-B623-BB976476D3C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BEBC2-02EF-4E18-AD33-0286B81A4116}" type="pres">
      <dgm:prSet presAssocID="{B4E9E54F-16A6-4267-A7EE-FC4B3124C77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9D230-72EA-4DF8-B1E3-766E62C86366}" type="pres">
      <dgm:prSet presAssocID="{088D753E-0432-4B3A-AF7E-D668EA2091B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6763E-FBE2-4813-A69F-FADFEFB0D33B}" type="pres">
      <dgm:prSet presAssocID="{34B0FDC1-8612-443F-B623-BB976476D3C6}" presName="base" presStyleLbl="dkBgShp" presStyleIdx="1" presStyleCnt="2"/>
      <dgm:spPr>
        <a:xfrm>
          <a:off x="0" y="2232010"/>
          <a:ext cx="5257800" cy="168000"/>
        </a:xfrm>
        <a:prstGeom prst="rect">
          <a:avLst/>
        </a:prstGeom>
      </dgm:spPr>
    </dgm:pt>
  </dgm:ptLst>
  <dgm:cxnLst>
    <dgm:cxn modelId="{773274A9-EF09-4D88-9EC0-8AE2C4716896}" type="presOf" srcId="{481DB15F-8822-4DDA-86CC-FE48871D3AE0}" destId="{ADDF8D87-D353-49C2-A945-7DF445B2696F}" srcOrd="0" destOrd="0" presId="urn:microsoft.com/office/officeart/2005/8/layout/hList3"/>
    <dgm:cxn modelId="{4C82FE64-A4AE-432F-999B-06CA270F7210}" srcId="{34B0FDC1-8612-443F-B623-BB976476D3C6}" destId="{088D753E-0432-4B3A-AF7E-D668EA2091B4}" srcOrd="2" destOrd="0" parTransId="{3FF8B8B0-C098-4A8F-882C-C86A888BFD84}" sibTransId="{BE41DE5C-500A-44FE-9DED-3557EDF7EAEA}"/>
    <dgm:cxn modelId="{4CD9E96F-675D-400D-A77C-5590B0E7BE80}" srcId="{6423D040-7054-4183-827B-440814BBC006}" destId="{34B0FDC1-8612-443F-B623-BB976476D3C6}" srcOrd="0" destOrd="0" parTransId="{62F0E547-D733-4BCC-BC87-51F7994F5B5F}" sibTransId="{61350F54-249B-4668-8E11-5A3DAE312D50}"/>
    <dgm:cxn modelId="{B3FB87E0-CD3E-4986-A7F3-C59C57847460}" srcId="{34B0FDC1-8612-443F-B623-BB976476D3C6}" destId="{481DB15F-8822-4DDA-86CC-FE48871D3AE0}" srcOrd="0" destOrd="0" parTransId="{40C0B9DA-3811-47F4-B58A-6A1EB579D953}" sibTransId="{3B5D221A-E8A4-4BCA-918A-4812964CF93D}"/>
    <dgm:cxn modelId="{ABED5FF5-8DA4-49D1-BC4F-5A8D1E279481}" type="presOf" srcId="{6423D040-7054-4183-827B-440814BBC006}" destId="{F181519E-942A-49D2-B95A-DF25B764DF43}" srcOrd="0" destOrd="0" presId="urn:microsoft.com/office/officeart/2005/8/layout/hList3"/>
    <dgm:cxn modelId="{B49F7DC3-2D2C-4EF4-99CD-6CF98924A07C}" type="presOf" srcId="{34B0FDC1-8612-443F-B623-BB976476D3C6}" destId="{185E044D-B851-4C00-AD99-152E9F0D8E12}" srcOrd="0" destOrd="0" presId="urn:microsoft.com/office/officeart/2005/8/layout/hList3"/>
    <dgm:cxn modelId="{979072A8-057F-4EF7-A5A3-50B10ADDC3DE}" srcId="{34B0FDC1-8612-443F-B623-BB976476D3C6}" destId="{B4E9E54F-16A6-4267-A7EE-FC4B3124C770}" srcOrd="1" destOrd="0" parTransId="{9FE428B0-6C9E-4EC2-B581-0DF965C094E2}" sibTransId="{E498F63E-D38E-4B32-B05A-D26AD8D3F3B3}"/>
    <dgm:cxn modelId="{81E8844B-DD4C-41C7-910E-DA989629B718}" type="presOf" srcId="{B4E9E54F-16A6-4267-A7EE-FC4B3124C770}" destId="{AD3BEBC2-02EF-4E18-AD33-0286B81A4116}" srcOrd="0" destOrd="0" presId="urn:microsoft.com/office/officeart/2005/8/layout/hList3"/>
    <dgm:cxn modelId="{030E6813-125A-4063-B9C3-5EA60ED5DA53}" type="presOf" srcId="{088D753E-0432-4B3A-AF7E-D668EA2091B4}" destId="{BCD9D230-72EA-4DF8-B1E3-766E62C86366}" srcOrd="0" destOrd="0" presId="urn:microsoft.com/office/officeart/2005/8/layout/hList3"/>
    <dgm:cxn modelId="{50BC487C-BB2D-4E55-AD7D-B93E140650B8}" type="presParOf" srcId="{F181519E-942A-49D2-B95A-DF25B764DF43}" destId="{185E044D-B851-4C00-AD99-152E9F0D8E12}" srcOrd="0" destOrd="0" presId="urn:microsoft.com/office/officeart/2005/8/layout/hList3"/>
    <dgm:cxn modelId="{F71A5FCD-BEAB-4607-BE5B-6EC5E0DA3937}" type="presParOf" srcId="{F181519E-942A-49D2-B95A-DF25B764DF43}" destId="{96334D2F-687B-45EA-9DFF-309032B3DC2E}" srcOrd="1" destOrd="0" presId="urn:microsoft.com/office/officeart/2005/8/layout/hList3"/>
    <dgm:cxn modelId="{5ECB6F7A-29F2-4DE5-95AF-569534337557}" type="presParOf" srcId="{96334D2F-687B-45EA-9DFF-309032B3DC2E}" destId="{ADDF8D87-D353-49C2-A945-7DF445B2696F}" srcOrd="0" destOrd="0" presId="urn:microsoft.com/office/officeart/2005/8/layout/hList3"/>
    <dgm:cxn modelId="{1742C4A6-0D05-4D22-B7E7-025DD320358D}" type="presParOf" srcId="{96334D2F-687B-45EA-9DFF-309032B3DC2E}" destId="{AD3BEBC2-02EF-4E18-AD33-0286B81A4116}" srcOrd="1" destOrd="0" presId="urn:microsoft.com/office/officeart/2005/8/layout/hList3"/>
    <dgm:cxn modelId="{E2133D98-681E-4E3B-874C-CCFB6E1A95D6}" type="presParOf" srcId="{96334D2F-687B-45EA-9DFF-309032B3DC2E}" destId="{BCD9D230-72EA-4DF8-B1E3-766E62C86366}" srcOrd="2" destOrd="0" presId="urn:microsoft.com/office/officeart/2005/8/layout/hList3"/>
    <dgm:cxn modelId="{2BF336A5-400A-4193-8B2F-3D6994F84A57}" type="presParOf" srcId="{F181519E-942A-49D2-B95A-DF25B764DF43}" destId="{16B6763E-FBE2-4813-A69F-FADFEFB0D33B}" srcOrd="2" destOrd="0" presId="urn:microsoft.com/office/officeart/2005/8/layout/hList3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E044D-B851-4C00-AD99-152E9F0D8E12}">
      <dsp:nvSpPr>
        <dsp:cNvPr id="0" name=""/>
        <dsp:cNvSpPr/>
      </dsp:nvSpPr>
      <dsp:spPr>
        <a:xfrm>
          <a:off x="0" y="0"/>
          <a:ext cx="7308668" cy="901373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Calibri"/>
              <a:ea typeface="+mn-ea"/>
              <a:cs typeface="+mn-cs"/>
            </a:rPr>
            <a:t>3 Categories of Global Co-ops</a:t>
          </a:r>
        </a:p>
      </dsp:txBody>
      <dsp:txXfrm>
        <a:off x="0" y="0"/>
        <a:ext cx="7308668" cy="901373"/>
      </dsp:txXfrm>
    </dsp:sp>
    <dsp:sp modelId="{ADDF8D87-D353-49C2-A945-7DF445B2696F}">
      <dsp:nvSpPr>
        <dsp:cNvPr id="0" name=""/>
        <dsp:cNvSpPr/>
      </dsp:nvSpPr>
      <dsp:spPr>
        <a:xfrm>
          <a:off x="3568" y="901373"/>
          <a:ext cx="2433843" cy="18928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latin typeface="Calibri"/>
              <a:ea typeface="+mn-ea"/>
              <a:cs typeface="+mn-cs"/>
            </a:rPr>
            <a:t>Onsite Global </a:t>
          </a:r>
        </a:p>
      </dsp:txBody>
      <dsp:txXfrm>
        <a:off x="3568" y="901373"/>
        <a:ext cx="2433843" cy="1892884"/>
      </dsp:txXfrm>
    </dsp:sp>
    <dsp:sp modelId="{AD3BEBC2-02EF-4E18-AD33-0286B81A4116}">
      <dsp:nvSpPr>
        <dsp:cNvPr id="0" name=""/>
        <dsp:cNvSpPr/>
      </dsp:nvSpPr>
      <dsp:spPr>
        <a:xfrm>
          <a:off x="2437412" y="901373"/>
          <a:ext cx="2433843" cy="1892884"/>
        </a:xfrm>
        <a:prstGeom prst="rect">
          <a:avLst/>
        </a:prstGeom>
        <a:solidFill>
          <a:schemeClr val="accent4">
            <a:hueOff val="5227368"/>
            <a:satOff val="-9909"/>
            <a:lumOff val="-13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/>
              <a:ea typeface="+mn-ea"/>
              <a:cs typeface="+mn-cs"/>
            </a:rPr>
            <a:t>Hybrid Global</a:t>
          </a:r>
        </a:p>
      </dsp:txBody>
      <dsp:txXfrm>
        <a:off x="2437412" y="901373"/>
        <a:ext cx="2433843" cy="1892884"/>
      </dsp:txXfrm>
    </dsp:sp>
    <dsp:sp modelId="{BCD9D230-72EA-4DF8-B1E3-766E62C86366}">
      <dsp:nvSpPr>
        <dsp:cNvPr id="0" name=""/>
        <dsp:cNvSpPr/>
      </dsp:nvSpPr>
      <dsp:spPr>
        <a:xfrm>
          <a:off x="4871255" y="901373"/>
          <a:ext cx="2433843" cy="1892884"/>
        </a:xfrm>
        <a:prstGeom prst="rect">
          <a:avLst/>
        </a:prstGeom>
        <a:solidFill>
          <a:schemeClr val="accent4">
            <a:hueOff val="10454735"/>
            <a:satOff val="-19817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  <a:ea typeface="+mn-ea"/>
              <a:cs typeface="+mn-cs"/>
            </a:rPr>
            <a:t>Home Country</a:t>
          </a:r>
          <a:endParaRPr lang="en-US" sz="3200" kern="1200" dirty="0">
            <a:latin typeface="Montserrat Light"/>
            <a:ea typeface="+mn-ea"/>
            <a:cs typeface="+mn-cs"/>
          </a:endParaRPr>
        </a:p>
      </dsp:txBody>
      <dsp:txXfrm>
        <a:off x="4871255" y="901373"/>
        <a:ext cx="2433843" cy="1892884"/>
      </dsp:txXfrm>
    </dsp:sp>
    <dsp:sp modelId="{16B6763E-FBE2-4813-A69F-FADFEFB0D33B}">
      <dsp:nvSpPr>
        <dsp:cNvPr id="0" name=""/>
        <dsp:cNvSpPr/>
      </dsp:nvSpPr>
      <dsp:spPr>
        <a:xfrm>
          <a:off x="0" y="2794258"/>
          <a:ext cx="7308668" cy="21032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DB1AD-96BE-024E-BD87-62D969F9283E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3CCCE-D7CB-CD4A-8361-9AD57B4A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1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2426B-CB7F-3D4F-9A05-45C571A840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4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3CCCE-D7CB-CD4A-8361-9AD57B4A83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9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2426B-CB7F-3D4F-9A05-45C571A840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5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for unique opportunities outside </a:t>
            </a:r>
            <a:r>
              <a:rPr lang="en-US" dirty="0" err="1"/>
              <a:t>NUworks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2426B-CB7F-3D4F-9A05-45C571A840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2426B-CB7F-3D4F-9A05-45C571A840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9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5BC92-CAA1-467B-BF50-5A98B43091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1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3CCCE-D7CB-CD4A-8361-9AD57B4A83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6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2426B-CB7F-3D4F-9A05-45C571A840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6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Relationship Id="rId3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Relationship Id="rId3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31373" y="1122363"/>
            <a:ext cx="6096807" cy="2038526"/>
          </a:xfrm>
        </p:spPr>
        <p:txBody>
          <a:bodyPr anchor="b"/>
          <a:lstStyle>
            <a:lvl1pPr algn="l">
              <a:defRPr sz="6000">
                <a:latin typeface="Real Head Pro" charset="0"/>
                <a:ea typeface="Real Head Pro" charset="0"/>
                <a:cs typeface="Real Head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31373" y="3376260"/>
            <a:ext cx="6096807" cy="1655762"/>
          </a:xfrm>
        </p:spPr>
        <p:txBody>
          <a:bodyPr/>
          <a:lstStyle>
            <a:lvl1pPr marL="0" indent="0" algn="l">
              <a:buNone/>
              <a:defRPr sz="2400">
                <a:latin typeface="Real Text Pro" charset="0"/>
                <a:ea typeface="Real Text Pro" charset="0"/>
                <a:cs typeface="Real Text Pro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37B0A4-4810-9B4F-998C-6AF20A816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8913" y="1596789"/>
            <a:ext cx="6637296" cy="66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69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94453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eal Head Pro" charset="0"/>
                <a:ea typeface="Real Head Pro" charset="0"/>
                <a:cs typeface="Real Head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4533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  <a:lvl2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2pPr>
            <a:lvl3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3pPr>
            <a:lvl4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4pPr>
            <a:lvl5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  <a:lvl2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2pPr>
            <a:lvl3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3pPr>
            <a:lvl4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4pPr>
            <a:lvl5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6397397"/>
            <a:ext cx="2688771" cy="240173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38200" y="1690688"/>
            <a:ext cx="4944533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4771" y="5559425"/>
            <a:ext cx="1079500" cy="8307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8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9445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eal Head Pro" charset="0"/>
                <a:ea typeface="Real Head Pro" charset="0"/>
                <a:cs typeface="Real Head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453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  <a:lvl2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2pPr>
            <a:lvl3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3pPr>
            <a:lvl4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4pPr>
            <a:lvl5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690688"/>
            <a:ext cx="4944533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6535995" y="1825625"/>
            <a:ext cx="494453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  <a:lvl2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2pPr>
            <a:lvl3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3pPr>
            <a:lvl4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4pPr>
            <a:lvl5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50761" y="1825625"/>
            <a:ext cx="0" cy="4571772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4771" y="5559425"/>
            <a:ext cx="1079500" cy="8307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4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94453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eal Head Pro" charset="0"/>
                <a:ea typeface="Real Head Pro" charset="0"/>
                <a:cs typeface="Real Head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4533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  <a:lvl2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2pPr>
            <a:lvl3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3pPr>
            <a:lvl4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4pPr>
            <a:lvl5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6397397"/>
            <a:ext cx="2688771" cy="240173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38200" y="1690688"/>
            <a:ext cx="4944533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150761" y="1825625"/>
            <a:ext cx="0" cy="4571772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6553200" y="1825625"/>
            <a:ext cx="4944533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  <a:lvl2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2pPr>
            <a:lvl3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3pPr>
            <a:lvl4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4pPr>
            <a:lvl5pPr>
              <a:defRPr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4771" y="5559425"/>
            <a:ext cx="1079500" cy="8307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7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974772" y="0"/>
            <a:ext cx="721722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Real Text Pro" charset="0"/>
                <a:ea typeface="Real Text Pro" charset="0"/>
                <a:cs typeface="Real Text Pro" charset="0"/>
              </a:defRPr>
            </a:lvl1pPr>
            <a:lvl2pPr marL="742939" indent="-285750">
              <a:buFont typeface="Arial" panose="020B0604020202020204" pitchFamily="34" charset="0"/>
              <a:buChar char="•"/>
              <a:defRPr sz="1400"/>
            </a:lvl2pPr>
            <a:lvl3pPr marL="1085827" indent="-171450">
              <a:buFont typeface="Arial" panose="020B0604020202020204" pitchFamily="34" charset="0"/>
              <a:buChar char="•"/>
              <a:defRPr sz="1200"/>
            </a:lvl3pPr>
            <a:lvl4pPr marL="1543016" indent="-171450">
              <a:buFont typeface="Arial" panose="020B0604020202020204" pitchFamily="34" charset="0"/>
              <a:buChar char="•"/>
              <a:defRPr sz="1000"/>
            </a:lvl4pPr>
            <a:lvl5pPr marL="2000204" indent="-171450">
              <a:buFont typeface="Arial" panose="020B0604020202020204" pitchFamily="34" charset="0"/>
              <a:buChar char="•"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37976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</a:lstStyle>
          <a:p>
            <a:r>
              <a:rPr lang="en-US"/>
              <a:t>Title Here – Image on Black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1" y="1841630"/>
            <a:ext cx="3933825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4771" y="5559425"/>
            <a:ext cx="1079500" cy="8307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ADCC06A-3F72-4A46-B666-4BC6A0CBBE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76888" y="1262590"/>
            <a:ext cx="6183312" cy="3965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9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10257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  <a:lvl2pPr marL="742939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085827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37976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</a:lstStyle>
          <a:p>
            <a:r>
              <a:rPr lang="en-US"/>
              <a:t>Title Here – Image on White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1" y="1841630"/>
            <a:ext cx="3933825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4771" y="5559425"/>
            <a:ext cx="1079500" cy="8307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D2D8BB13-04C6-4244-BF0F-D230697E61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76888" y="1262590"/>
            <a:ext cx="6183312" cy="3965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with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96388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5343" y="558800"/>
            <a:ext cx="6588301" cy="137976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</a:lstStyle>
          <a:p>
            <a:r>
              <a:rPr lang="en-US"/>
              <a:t>Title – Full Bleed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55343" y="2159000"/>
            <a:ext cx="6588301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  <a:lvl2pPr marL="742939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27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5353755" y="1917531"/>
            <a:ext cx="6589889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4771" y="5559425"/>
            <a:ext cx="1079500" cy="8307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C42540C-E1DF-4747-A482-F000E036E3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09973" y="-44532"/>
            <a:ext cx="5226933" cy="69470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with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989689" y="-1"/>
            <a:ext cx="7202311" cy="6902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5343" y="558800"/>
            <a:ext cx="6588301" cy="137976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</a:lstStyle>
          <a:p>
            <a:r>
              <a:rPr lang="en-US"/>
              <a:t>Title – Full Bleed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55343" y="2159000"/>
            <a:ext cx="6588301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  <a:lvl2pPr marL="742939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085827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5353755" y="1917531"/>
            <a:ext cx="6589889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C42540C-E1DF-4747-A482-F000E036E3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37244" y="-44532"/>
            <a:ext cx="5226933" cy="69470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	</a:t>
            </a:r>
          </a:p>
          <a:p>
            <a:r>
              <a:rPr lang="en-US"/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83422E-96A1-C046-B5A3-EBB9EF54C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4771" y="5559425"/>
            <a:ext cx="1079500" cy="8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6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838201" y="1332089"/>
            <a:ext cx="9766571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4771" y="5559425"/>
            <a:ext cx="1079500" cy="8307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– Chart Example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xmlns="" id="{2C436304-74C6-2A49-A8C4-DA04D212BCA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843088"/>
            <a:ext cx="10515600" cy="4248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3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838201" y="1332089"/>
            <a:ext cx="9766571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4771" y="5559425"/>
            <a:ext cx="1079500" cy="8307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– SmartArt Example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xmlns="" id="{12773BB6-5B99-1C4F-8F4B-472D3A76FEE3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838200" y="1690688"/>
            <a:ext cx="10515600" cy="46656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13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838201" y="1332089"/>
            <a:ext cx="9766571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4771" y="5559425"/>
            <a:ext cx="1079500" cy="8307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– Table Example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4836C344-5A38-7644-96BD-E1AA1C7958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690688"/>
            <a:ext cx="10515600" cy="4410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5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582458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58245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1" y="368300"/>
            <a:ext cx="4552951" cy="63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2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3090" y="1206500"/>
            <a:ext cx="5839012" cy="1524000"/>
          </a:xfrm>
        </p:spPr>
        <p:txBody>
          <a:bodyPr>
            <a:normAutofit/>
          </a:bodyPr>
          <a:lstStyle>
            <a:lvl1pPr algn="ctr">
              <a:defRPr sz="6000" b="1" i="0">
                <a:latin typeface="Real Text Pro Demibold" charset="0"/>
                <a:ea typeface="Real Text Pro Demibold" charset="0"/>
                <a:cs typeface="Real Text Pro Demibold" charset="0"/>
              </a:defRPr>
            </a:lvl1pPr>
          </a:lstStyle>
          <a:p>
            <a:r>
              <a:rPr lang="en-US"/>
              <a:t>Thank You!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514600" y="2997200"/>
            <a:ext cx="7370443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995" y="3528579"/>
            <a:ext cx="3505201" cy="23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4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43090" y="1206500"/>
            <a:ext cx="5839012" cy="1524000"/>
          </a:xfrm>
        </p:spPr>
        <p:txBody>
          <a:bodyPr>
            <a:normAutofit/>
          </a:bodyPr>
          <a:lstStyle>
            <a:lvl1pPr algn="ctr">
              <a:defRPr sz="6000" b="1" i="0">
                <a:latin typeface="Real Text Pro Demibold" charset="0"/>
                <a:ea typeface="Real Text Pro Demibold" charset="0"/>
                <a:cs typeface="Real Text Pro Demibold" charset="0"/>
              </a:defRPr>
            </a:lvl1pPr>
          </a:lstStyle>
          <a:p>
            <a:r>
              <a:rPr lang="en-US"/>
              <a:t>Thank You!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514600" y="2997200"/>
            <a:ext cx="7370443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993" y="3528578"/>
            <a:ext cx="3505203" cy="23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53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31373" y="1122363"/>
            <a:ext cx="6096807" cy="2387600"/>
          </a:xfrm>
        </p:spPr>
        <p:txBody>
          <a:bodyPr anchor="b"/>
          <a:lstStyle>
            <a:lvl1pPr algn="l">
              <a:defRPr sz="6000">
                <a:latin typeface="Real Head Pro" charset="0"/>
                <a:ea typeface="Real Head Pro" charset="0"/>
                <a:cs typeface="Real Head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31373" y="3602038"/>
            <a:ext cx="6096807" cy="1655762"/>
          </a:xfrm>
        </p:spPr>
        <p:txBody>
          <a:bodyPr/>
          <a:lstStyle>
            <a:lvl1pPr marL="0" indent="0" algn="l">
              <a:buNone/>
              <a:defRPr sz="2400">
                <a:latin typeface="Real Text Pro" charset="0"/>
                <a:ea typeface="Real Text Pro" charset="0"/>
                <a:cs typeface="Real Text Pro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D5C361-C930-D14F-86CB-4BC427DEA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4531" y="1248552"/>
            <a:ext cx="7075199" cy="70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91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582458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58245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1" y="368300"/>
            <a:ext cx="4552951" cy="63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31373" y="1122363"/>
            <a:ext cx="6096807" cy="2387600"/>
          </a:xfrm>
        </p:spPr>
        <p:txBody>
          <a:bodyPr anchor="b"/>
          <a:lstStyle>
            <a:lvl1pPr algn="l">
              <a:defRPr sz="6000">
                <a:latin typeface="Real Head Pro" charset="0"/>
                <a:ea typeface="Real Head Pro" charset="0"/>
                <a:cs typeface="Real Head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31373" y="3602038"/>
            <a:ext cx="6096807" cy="1655762"/>
          </a:xfrm>
        </p:spPr>
        <p:txBody>
          <a:bodyPr/>
          <a:lstStyle>
            <a:lvl1pPr marL="0" indent="0" algn="l">
              <a:buNone/>
              <a:defRPr sz="2400">
                <a:latin typeface="Real Text Pro" charset="0"/>
                <a:ea typeface="Real Text Pro" charset="0"/>
                <a:cs typeface="Real Text Pro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7869F9-CB14-FF4B-ADA3-C32AF9509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6610" y="1248551"/>
            <a:ext cx="7075199" cy="70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67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Section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4515556"/>
            <a:ext cx="9829800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7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2001"/>
            <a:ext cx="10515600" cy="4351338"/>
          </a:xfrm>
        </p:spPr>
        <p:txBody>
          <a:bodyPr/>
          <a:lstStyle>
            <a:lvl1pPr>
              <a:defRPr>
                <a:latin typeface="Real Text Pro" charset="0"/>
                <a:ea typeface="Real Text Pro" charset="0"/>
                <a:cs typeface="Real Text Pro" charset="0"/>
              </a:defRPr>
            </a:lvl1pPr>
            <a:lvl2pPr>
              <a:defRPr>
                <a:latin typeface="Real Text Pro" charset="0"/>
                <a:ea typeface="Real Text Pro" charset="0"/>
                <a:cs typeface="Real Text Pro" charset="0"/>
              </a:defRPr>
            </a:lvl2pPr>
            <a:lvl3pPr>
              <a:defRPr>
                <a:latin typeface="Real Text Pro" charset="0"/>
                <a:ea typeface="Real Text Pro" charset="0"/>
                <a:cs typeface="Real Text Pro" charset="0"/>
              </a:defRPr>
            </a:lvl3pPr>
            <a:lvl4pPr>
              <a:defRPr>
                <a:latin typeface="Real Text Pro" charset="0"/>
                <a:ea typeface="Real Text Pro" charset="0"/>
                <a:cs typeface="Real Text Pro" charset="0"/>
              </a:defRPr>
            </a:lvl4pPr>
            <a:lvl5pPr>
              <a:defRPr>
                <a:latin typeface="Real Text Pro" charset="0"/>
                <a:ea typeface="Real Text Pro" charset="0"/>
                <a:cs typeface="Real Text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8201" y="1332089"/>
            <a:ext cx="9810044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024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eal Head Pro" charset="0"/>
                <a:ea typeface="Real Head Pro" charset="0"/>
                <a:cs typeface="Real Head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4771" y="5559425"/>
            <a:ext cx="1079500" cy="8307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5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92001"/>
            <a:ext cx="10515600" cy="4351338"/>
          </a:xfrm>
        </p:spPr>
        <p:txBody>
          <a:bodyPr/>
          <a:lstStyle>
            <a:lvl1pPr>
              <a:defRPr>
                <a:latin typeface="Real Text Pro" charset="0"/>
                <a:ea typeface="Real Text Pro" charset="0"/>
                <a:cs typeface="Real Text Pro" charset="0"/>
              </a:defRPr>
            </a:lvl1pPr>
            <a:lvl2pPr>
              <a:defRPr>
                <a:latin typeface="Real Text Pro" charset="0"/>
                <a:ea typeface="Real Text Pro" charset="0"/>
                <a:cs typeface="Real Text Pro" charset="0"/>
              </a:defRPr>
            </a:lvl2pPr>
            <a:lvl3pPr>
              <a:defRPr>
                <a:latin typeface="Real Text Pro" charset="0"/>
                <a:ea typeface="Real Text Pro" charset="0"/>
                <a:cs typeface="Real Text Pro" charset="0"/>
              </a:defRPr>
            </a:lvl3pPr>
            <a:lvl4pPr>
              <a:defRPr>
                <a:latin typeface="Real Text Pro" charset="0"/>
                <a:ea typeface="Real Text Pro" charset="0"/>
                <a:cs typeface="Real Text Pro" charset="0"/>
              </a:defRPr>
            </a:lvl4pPr>
            <a:lvl5pPr>
              <a:defRPr>
                <a:latin typeface="Real Text Pro" charset="0"/>
                <a:ea typeface="Real Text Pro" charset="0"/>
                <a:cs typeface="Real Text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1" y="1332089"/>
            <a:ext cx="9810044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024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eal Head Pro" charset="0"/>
                <a:ea typeface="Real Head Pro" charset="0"/>
                <a:cs typeface="Real Head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4771" y="5559425"/>
            <a:ext cx="1079500" cy="830792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170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1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9445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eal Head Pro" charset="0"/>
                <a:ea typeface="Real Head Pro" charset="0"/>
                <a:cs typeface="Real Head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453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  <a:lvl2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2pPr>
            <a:lvl3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3pPr>
            <a:lvl4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4pPr>
            <a:lvl5pPr>
              <a:defRPr>
                <a:solidFill>
                  <a:schemeClr val="bg1"/>
                </a:solidFill>
                <a:latin typeface="Real Text Pro" charset="0"/>
                <a:ea typeface="Real Text Pro" charset="0"/>
                <a:cs typeface="Real Text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5995" y="1825625"/>
            <a:ext cx="5181600" cy="4351338"/>
          </a:xfrm>
        </p:spPr>
        <p:txBody>
          <a:bodyPr/>
          <a:lstStyle>
            <a:lvl1pPr>
              <a:defRPr>
                <a:latin typeface="Real Text Pro" charset="0"/>
                <a:ea typeface="Real Text Pro" charset="0"/>
                <a:cs typeface="Real Text Pro" charset="0"/>
              </a:defRPr>
            </a:lvl1pPr>
            <a:lvl2pPr>
              <a:defRPr>
                <a:latin typeface="Real Text Pro" charset="0"/>
                <a:ea typeface="Real Text Pro" charset="0"/>
                <a:cs typeface="Real Text Pro" charset="0"/>
              </a:defRPr>
            </a:lvl2pPr>
            <a:lvl3pPr>
              <a:defRPr>
                <a:latin typeface="Real Text Pro" charset="0"/>
                <a:ea typeface="Real Text Pro" charset="0"/>
                <a:cs typeface="Real Text Pro" charset="0"/>
              </a:defRPr>
            </a:lvl3pPr>
            <a:lvl4pPr>
              <a:defRPr>
                <a:latin typeface="Real Text Pro" charset="0"/>
                <a:ea typeface="Real Text Pro" charset="0"/>
                <a:cs typeface="Real Text Pro" charset="0"/>
              </a:defRPr>
            </a:lvl4pPr>
            <a:lvl5pPr>
              <a:defRPr>
                <a:latin typeface="Real Text Pro" charset="0"/>
                <a:ea typeface="Real Text Pro" charset="0"/>
                <a:cs typeface="Real Text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690688"/>
            <a:ext cx="4944533" cy="0"/>
          </a:xfrm>
          <a:prstGeom prst="line">
            <a:avLst/>
          </a:prstGeom>
          <a:ln w="25400">
            <a:solidFill>
              <a:srgbClr val="E11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4771" y="5559425"/>
            <a:ext cx="1079500" cy="8307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8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Northeastern Brand Template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170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17B6-6466-CA44-A203-DCC007137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eal Head Pro" charset="0"/>
          <a:ea typeface="Real Head Pro" charset="0"/>
          <a:cs typeface="Real Head Pro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Real Text Pro" charset="0"/>
          <a:ea typeface="Real Text Pro" charset="0"/>
          <a:cs typeface="Real Text Pro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Real Text Pro" charset="0"/>
          <a:ea typeface="Real Text Pro" charset="0"/>
          <a:cs typeface="Real Text Pro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Real Text Pro" charset="0"/>
          <a:ea typeface="Real Text Pro" charset="0"/>
          <a:cs typeface="Real Text Pro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Real Text Pro" charset="0"/>
          <a:ea typeface="Real Text Pro" charset="0"/>
          <a:cs typeface="Real Text Pro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Real Text Pro" charset="0"/>
          <a:ea typeface="Real Text Pro" charset="0"/>
          <a:cs typeface="Real Text Pro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372" y="1584325"/>
            <a:ext cx="6434446" cy="2387600"/>
          </a:xfrm>
        </p:spPr>
        <p:txBody>
          <a:bodyPr>
            <a:normAutofit/>
          </a:bodyPr>
          <a:lstStyle/>
          <a:p>
            <a:r>
              <a:rPr lang="en-US" sz="41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Introduction to Global Co-op</a:t>
            </a:r>
            <a:br>
              <a:rPr lang="en-US" sz="41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1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Spring &amp; Summer 2022</a:t>
            </a:r>
            <a:endParaRPr lang="en-US" sz="4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374" y="4079875"/>
            <a:ext cx="5543396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B05B46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Hosted by Global Co-op Coordinators,</a:t>
            </a:r>
          </a:p>
          <a:p>
            <a:r>
              <a:rPr lang="en-US" sz="2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B05B46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Kristina </a:t>
            </a:r>
            <a:r>
              <a:rPr lang="en-US" sz="26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B05B46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Kutsukos</a:t>
            </a:r>
            <a:r>
              <a:rPr lang="en-US" sz="2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B05B46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&amp; Mary Carney</a:t>
            </a:r>
          </a:p>
          <a:p>
            <a:r>
              <a:rPr lang="en-US" sz="2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B05B46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September 21</a:t>
            </a:r>
            <a:r>
              <a:rPr lang="en-US" sz="2600" baseline="30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B05B46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st</a:t>
            </a:r>
            <a:r>
              <a:rPr lang="en-US" sz="2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B05B46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1"/>
            <a:ext cx="5516880" cy="1360464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 Light"/>
              </a:rPr>
              <a:t>Self-Developing a Global Co-op</a:t>
            </a:r>
            <a:endParaRPr lang="en-US" b="1" dirty="0">
              <a:latin typeface="Montserra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8821"/>
            <a:ext cx="4944533" cy="3817620"/>
          </a:xfrm>
        </p:spPr>
        <p:txBody>
          <a:bodyPr>
            <a:normAutofit lnSpcReduction="10000"/>
          </a:bodyPr>
          <a:lstStyle/>
          <a:p>
            <a:pPr marL="45721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Niche industries</a:t>
            </a:r>
          </a:p>
          <a:p>
            <a:pPr marL="45721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Specific locations</a:t>
            </a:r>
          </a:p>
          <a:p>
            <a:pPr marL="45721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Network within country of citizenship</a:t>
            </a:r>
          </a:p>
          <a:p>
            <a:pPr marL="45721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Expands number of opportunities</a:t>
            </a:r>
          </a:p>
          <a:p>
            <a:pPr marL="45721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Practice for post-graduation job 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E3D135-9B41-FC43-8210-030D4E96B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74" y="3622642"/>
            <a:ext cx="1799990" cy="23816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19CE3A-C3E3-0D4C-B70B-39FBEACAB12E}"/>
              </a:ext>
            </a:extLst>
          </p:cNvPr>
          <p:cNvSpPr txBox="1"/>
          <p:nvPr/>
        </p:nvSpPr>
        <p:spPr>
          <a:xfrm>
            <a:off x="7006160" y="6197915"/>
            <a:ext cx="31184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Lexi self-developed in Germany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424E327-BCB8-D443-81E4-9C5CD26DC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11" y="1154883"/>
            <a:ext cx="2696115" cy="17388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534D23-5A52-0143-85BE-F2E236BC98C6}"/>
              </a:ext>
            </a:extLst>
          </p:cNvPr>
          <p:cNvSpPr txBox="1"/>
          <p:nvPr/>
        </p:nvSpPr>
        <p:spPr>
          <a:xfrm>
            <a:off x="6967687" y="3087368"/>
            <a:ext cx="319536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AJ self-developed in Switzerland</a:t>
            </a:r>
          </a:p>
        </p:txBody>
      </p:sp>
    </p:spTree>
    <p:extLst>
      <p:ext uri="{BB962C8B-B14F-4D97-AF65-F5344CB8AC3E}">
        <p14:creationId xmlns:p14="http://schemas.microsoft.com/office/powerpoint/2010/main" val="12856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86532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 Light"/>
              </a:rPr>
              <a:t>Self-Developing: Getting Started</a:t>
            </a:r>
            <a:endParaRPr lang="en-US" b="1" dirty="0">
              <a:latin typeface="Montserra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667248"/>
          </a:xfrm>
        </p:spPr>
        <p:txBody>
          <a:bodyPr>
            <a:normAutofit fontScale="92500" lnSpcReduction="10000"/>
          </a:bodyPr>
          <a:lstStyle/>
          <a:p>
            <a:pPr marL="1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may be connected in ways you don’t realize!</a:t>
            </a:r>
          </a:p>
          <a:p>
            <a:pPr marL="342911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Multinational companies you are interested in might have global offices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Look online for global branches and job postings of internships</a:t>
            </a:r>
          </a:p>
          <a:p>
            <a:pPr marL="342911" indent="-34290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connections- Family, Friends, Professors</a:t>
            </a:r>
          </a:p>
          <a:p>
            <a:pPr marL="342911" indent="-34290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Alumni outreach- LinkedIn!</a:t>
            </a:r>
          </a:p>
          <a:p>
            <a:pPr marL="342911" indent="-34290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Indeed, Monster, AngelList [startups],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StepStone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GoinGlobal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“internships” and then country name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EDA074-CEAE-9149-A645-9E7FE2D0A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1208" y="2263521"/>
            <a:ext cx="3503167" cy="2627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F81E15-B0C8-0F46-B54B-20ED6134D3B0}"/>
              </a:ext>
            </a:extLst>
          </p:cNvPr>
          <p:cNvSpPr txBox="1"/>
          <p:nvPr/>
        </p:nvSpPr>
        <p:spPr>
          <a:xfrm>
            <a:off x="7158608" y="5652448"/>
            <a:ext cx="292836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</a:rPr>
              <a:t>Chase self-developed in Australia</a:t>
            </a:r>
          </a:p>
        </p:txBody>
      </p:sp>
    </p:spTree>
    <p:extLst>
      <p:ext uri="{BB962C8B-B14F-4D97-AF65-F5344CB8AC3E}">
        <p14:creationId xmlns:p14="http://schemas.microsoft.com/office/powerpoint/2010/main" val="119889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982"/>
            <a:ext cx="7785100" cy="4803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  <a:latin typeface="+mn-lt"/>
                <a:cs typeface="+mn-cs"/>
              </a:rPr>
              <a:t>For all students who are eligible for Spring/ Summer 1 2022 co-op: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Schedule an appointment to meet with your co-op coordinator assigned within your college</a:t>
            </a:r>
          </a:p>
          <a:p>
            <a:pPr marL="1371577" lvl="2" indent="-457200">
              <a:buFont typeface="+mj-lt"/>
              <a:buAutoNum type="arabicPeriod"/>
            </a:pPr>
            <a:r>
              <a:rPr lang="en-US" sz="2400" i="1" dirty="0">
                <a:solidFill>
                  <a:srgbClr val="000000"/>
                </a:solidFill>
              </a:rPr>
              <a:t>Each college has different requirements regarding co-op eligibility, so be sure to discuss this with your co-op coordinator/ college directly</a:t>
            </a:r>
            <a:endParaRPr lang="en-US" sz="2400" i="1" dirty="0">
              <a:solidFill>
                <a:srgbClr val="000000"/>
              </a:solidFill>
              <a:latin typeface="+mn-lt"/>
            </a:endParaRPr>
          </a:p>
          <a:p>
            <a:pPr marL="971539" lvl="1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Apply for global positions in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Nuworks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and/ or look into self-developing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Apply for the Presidential Global Scholarship and/ or Honors Scholarship! </a:t>
            </a:r>
          </a:p>
          <a:p>
            <a:pPr marL="0" indent="0">
              <a:buNone/>
            </a:pPr>
            <a:endParaRPr lang="en-US" dirty="0"/>
          </a:p>
          <a:p>
            <a:pPr lvl="2" algn="l"/>
            <a:endParaRPr lang="en-US" sz="1900" dirty="0"/>
          </a:p>
          <a:p>
            <a:endParaRPr lang="en-US" sz="2100" b="1" u="sng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Next Steps</a:t>
            </a:r>
            <a:endParaRPr lang="en-US" b="0" i="1" dirty="0"/>
          </a:p>
        </p:txBody>
      </p:sp>
      <p:pic>
        <p:nvPicPr>
          <p:cNvPr id="10" name="Picture 9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xmlns="" id="{DFC42C70-C5D2-8D42-A194-B3554096F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09" y="2255515"/>
            <a:ext cx="1763332" cy="2346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998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A55C24-3CDF-4E0E-805F-03E9AAEF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Real Head Pro"/>
              </a:rPr>
              <a:t>Agencies Fair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B4718F-6C97-5446-A3BD-65D8C5740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14" y="1439024"/>
            <a:ext cx="8316771" cy="53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0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569A9-CB81-4C4B-B150-57060D30693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b">
            <a:normAutofit/>
          </a:bodyPr>
          <a:lstStyle/>
          <a:p>
            <a:r>
              <a:rPr lang="en-US" sz="6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Questions?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3F7587-AAB2-4828-A0FD-AA2126BD7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ffectLst/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D96CE0-BDDB-C843-9ACF-4806AF561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1" y="448158"/>
            <a:ext cx="4782820" cy="29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49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39" y="1570272"/>
            <a:ext cx="5318449" cy="4977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368" y="1570272"/>
            <a:ext cx="465448" cy="445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882" y="4527318"/>
            <a:ext cx="457080" cy="475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279" y="2491182"/>
            <a:ext cx="588374" cy="582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0815" y="3565948"/>
            <a:ext cx="456475" cy="456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27289" y="1643052"/>
            <a:ext cx="23284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Northeastern Global Co-op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69626" y="2643742"/>
            <a:ext cx="1311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 err="1">
                <a:solidFill>
                  <a:prstClr val="black"/>
                </a:solidFill>
                <a:latin typeface="Calibri" panose="020F0502020204030204"/>
              </a:rPr>
              <a:t>nuglobalcoop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1152" y="3644431"/>
            <a:ext cx="14590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@</a:t>
            </a:r>
            <a:r>
              <a:rPr lang="en-US" sz="1500" dirty="0" err="1">
                <a:solidFill>
                  <a:prstClr val="black"/>
                </a:solidFill>
                <a:latin typeface="Calibri" panose="020F0502020204030204"/>
              </a:rPr>
              <a:t>NUglobalcoop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3458" y="4612941"/>
            <a:ext cx="10999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 err="1">
                <a:solidFill>
                  <a:prstClr val="black"/>
                </a:solidFill>
                <a:latin typeface="Calibri" panose="020F0502020204030204"/>
              </a:rPr>
              <a:t>globalco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-op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B0ABBFA1-47A3-F440-A713-8E75C36ED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Global Co-op on Social Media!</a:t>
            </a:r>
          </a:p>
        </p:txBody>
      </p:sp>
    </p:spTree>
    <p:extLst>
      <p:ext uri="{BB962C8B-B14F-4D97-AF65-F5344CB8AC3E}">
        <p14:creationId xmlns:p14="http://schemas.microsoft.com/office/powerpoint/2010/main" val="351359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471FE-E2FE-4BD8-8012-4977EA4B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409226" cy="1105638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Introductions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FF5A081-BCF5-AE44-B79E-CC827B27E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6721"/>
            <a:ext cx="52578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Mary Carney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i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Senior </a:t>
            </a:r>
            <a:r>
              <a:rPr lang="en-US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Co-op Coordinator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Bouve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College of Health Sciences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Kristina </a:t>
            </a:r>
            <a:r>
              <a:rPr lang="en-US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Kutsukos</a:t>
            </a:r>
            <a:endParaRPr lang="en-US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Assistant Global Co-op Coordinator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College of Engineering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ECB1D6A9-3CE1-DB43-8FC9-40B4E87EFE23}"/>
              </a:ext>
            </a:extLst>
          </p:cNvPr>
          <p:cNvSpPr txBox="1">
            <a:spLocks/>
          </p:cNvSpPr>
          <p:nvPr/>
        </p:nvSpPr>
        <p:spPr>
          <a:xfrm>
            <a:off x="6794992" y="1866721"/>
            <a:ext cx="4806243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latin typeface="Real Text Pro"/>
            </a:endParaRPr>
          </a:p>
          <a:p>
            <a:pPr marL="0" indent="0" algn="ctr">
              <a:buNone/>
            </a:pPr>
            <a:endParaRPr lang="en-US" dirty="0">
              <a:latin typeface="Real Text Pro"/>
            </a:endParaRPr>
          </a:p>
          <a:p>
            <a:pPr marL="0" indent="0" algn="ctr">
              <a:buNone/>
            </a:pPr>
            <a:r>
              <a:rPr lang="en-US" dirty="0">
                <a:latin typeface="Real Text Pro"/>
              </a:rPr>
              <a:t>We’re excited to have you exploring global co-ops for Spring &amp; Summer 2022!</a:t>
            </a:r>
          </a:p>
        </p:txBody>
      </p:sp>
    </p:spTree>
    <p:extLst>
      <p:ext uri="{BB962C8B-B14F-4D97-AF65-F5344CB8AC3E}">
        <p14:creationId xmlns:p14="http://schemas.microsoft.com/office/powerpoint/2010/main" val="178545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FD5B1-C8D1-420D-8794-FF644F6D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Agenda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0B99EF8-2AE3-EF4D-9779-594673C04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46843" cy="4666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lvl="0" indent="-227965">
              <a:lnSpc>
                <a:spcPct val="100000"/>
              </a:lnSpc>
            </a:pPr>
            <a:r>
              <a:rPr lang="en-US" dirty="0">
                <a:latin typeface="+mn-lt"/>
                <a:cs typeface="Arial" panose="020B0604020202020204" pitchFamily="34" charset="0"/>
              </a:rPr>
              <a:t>Why Global Co-op?</a:t>
            </a:r>
          </a:p>
          <a:p>
            <a:pPr marL="227965" lvl="0" indent="-227965">
              <a:lnSpc>
                <a:spcPct val="100000"/>
              </a:lnSpc>
            </a:pPr>
            <a:r>
              <a:rPr lang="en-US" dirty="0">
                <a:latin typeface="+mn-lt"/>
                <a:cs typeface="Arial" panose="020B0604020202020204" pitchFamily="34" charset="0"/>
              </a:rPr>
              <a:t>International Travel &amp; Safety</a:t>
            </a:r>
          </a:p>
          <a:p>
            <a:pPr marL="227965" indent="-227965">
              <a:lnSpc>
                <a:spcPct val="100000"/>
              </a:lnSpc>
            </a:pPr>
            <a:r>
              <a:rPr lang="en-US" dirty="0">
                <a:latin typeface="+mn-lt"/>
                <a:cs typeface="Arial" panose="020B0604020202020204" pitchFamily="34" charset="0"/>
              </a:rPr>
              <a:t>Global Co-op Opportunities</a:t>
            </a:r>
          </a:p>
          <a:p>
            <a:pPr marL="227965" indent="-227965">
              <a:lnSpc>
                <a:spcPct val="100000"/>
              </a:lnSpc>
            </a:pPr>
            <a:r>
              <a:rPr lang="en-US" dirty="0">
                <a:latin typeface="+mn-lt"/>
                <a:cs typeface="Arial" panose="020B0604020202020204" pitchFamily="34" charset="0"/>
              </a:rPr>
              <a:t>Student Panel</a:t>
            </a:r>
          </a:p>
          <a:p>
            <a:pPr marL="227965" indent="-227965">
              <a:lnSpc>
                <a:spcPct val="100000"/>
              </a:lnSpc>
            </a:pPr>
            <a:r>
              <a:rPr lang="en-US" dirty="0">
                <a:latin typeface="+mn-lt"/>
                <a:cs typeface="Arial" panose="020B0604020202020204" pitchFamily="34" charset="0"/>
              </a:rPr>
              <a:t>Questions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E8C648-2D29-BC46-AB67-78A9BB464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17" y="1825625"/>
            <a:ext cx="5175519" cy="34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471FE-E2FE-4BD8-8012-4977EA4B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409226" cy="1105638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Why Global Co-op?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ECB1D6A9-3CE1-DB43-8FC9-40B4E87EFE23}"/>
              </a:ext>
            </a:extLst>
          </p:cNvPr>
          <p:cNvSpPr txBox="1">
            <a:spLocks/>
          </p:cNvSpPr>
          <p:nvPr/>
        </p:nvSpPr>
        <p:spPr>
          <a:xfrm>
            <a:off x="838200" y="1964542"/>
            <a:ext cx="455385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Real Text Pro" charset="0"/>
                <a:ea typeface="Real Text Pro" charset="0"/>
                <a:cs typeface="Real Text Pro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en-US" dirty="0">
                <a:latin typeface="+mn-lt"/>
              </a:rPr>
              <a:t>Gain global/intercultural competence</a:t>
            </a:r>
          </a:p>
          <a:p>
            <a:pPr marL="227965" indent="-227965"/>
            <a:r>
              <a:rPr lang="en-US" dirty="0">
                <a:latin typeface="+mn-lt"/>
              </a:rPr>
              <a:t>Explore the world</a:t>
            </a:r>
          </a:p>
          <a:p>
            <a:pPr marL="227965" indent="-227965"/>
            <a:r>
              <a:rPr lang="en-US" dirty="0">
                <a:latin typeface="+mn-lt"/>
              </a:rPr>
              <a:t>Learn to practice languages</a:t>
            </a:r>
          </a:p>
          <a:p>
            <a:pPr marL="227965" indent="-227965"/>
            <a:r>
              <a:rPr lang="en-US" dirty="0">
                <a:latin typeface="+mn-lt"/>
              </a:rPr>
              <a:t>Skills in leadership and management of diverse teams</a:t>
            </a:r>
          </a:p>
          <a:p>
            <a:pPr marL="227965" indent="-227965"/>
            <a:r>
              <a:rPr lang="en-US" dirty="0">
                <a:latin typeface="+mn-lt"/>
              </a:rPr>
              <a:t>Marketability for future co-op and full-time employment – employers like to see this kind of experience!</a:t>
            </a:r>
          </a:p>
          <a:p>
            <a:pPr marL="227965" indent="-227965"/>
            <a:r>
              <a:rPr lang="en-US" dirty="0">
                <a:latin typeface="+mn-lt"/>
              </a:rPr>
              <a:t>International experience is the norm in many companies worldwide</a:t>
            </a:r>
          </a:p>
        </p:txBody>
      </p:sp>
      <p:pic>
        <p:nvPicPr>
          <p:cNvPr id="5" name="Picture 4" descr="A group of people riding on the back of a truck&#10;&#10;Description automatically generated">
            <a:extLst>
              <a:ext uri="{FF2B5EF4-FFF2-40B4-BE49-F238E27FC236}">
                <a16:creationId xmlns:a16="http://schemas.microsoft.com/office/drawing/2014/main" xmlns="" id="{5226174E-5457-E14F-9100-6AF554302A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58" y="1708913"/>
            <a:ext cx="2773974" cy="4488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50800" dir="3900000" sx="1000" sy="1000" algn="ctr" rotWithShape="0">
              <a:srgbClr val="000000"/>
            </a:outerShdw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002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457A2-C7E6-43DE-9DCD-927E2BF1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480"/>
            <a:ext cx="10257631" cy="1112520"/>
          </a:xfrm>
        </p:spPr>
        <p:txBody>
          <a:bodyPr/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International Travel &amp; Safety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C2B44B-8FA9-3543-8348-31E657A07B9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51150" y="1825625"/>
            <a:ext cx="5244850" cy="456699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8000" b="1" dirty="0">
                <a:latin typeface="+mn-lt"/>
              </a:rPr>
              <a:t>Step 1: Global Feasibility Check</a:t>
            </a:r>
          </a:p>
          <a:p>
            <a:pPr lvl="1">
              <a:lnSpc>
                <a:spcPct val="120000"/>
              </a:lnSpc>
            </a:pPr>
            <a:r>
              <a:rPr lang="en-US" sz="7200" dirty="0">
                <a:latin typeface="+mn-lt"/>
              </a:rPr>
              <a:t>The feasibility check considers your health, safety, and global dynamics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dirty="0">
                <a:latin typeface="+mn-lt"/>
              </a:rPr>
              <a:t>Step 2:  Global Petition (Students will need to demonstrate the following):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7200" dirty="0">
                <a:latin typeface="+mn-lt"/>
              </a:rPr>
              <a:t>Compelling reason for travel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7200" dirty="0">
                <a:latin typeface="+mn-lt"/>
              </a:rPr>
              <a:t>Ability to travel/enter country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7200" dirty="0">
                <a:latin typeface="+mn-lt"/>
              </a:rPr>
              <a:t>Preparedness/In-country support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7200" dirty="0">
                <a:latin typeface="+mn-lt"/>
              </a:rPr>
              <a:t>Resilience to disruptions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dirty="0">
                <a:latin typeface="+mn-lt"/>
              </a:rPr>
              <a:t>Step 3: Stay Flexible!</a:t>
            </a:r>
          </a:p>
          <a:p>
            <a:pPr marL="686435" indent="-457200">
              <a:lnSpc>
                <a:spcPct val="120000"/>
              </a:lnSpc>
            </a:pPr>
            <a:r>
              <a:rPr lang="en-US" sz="7200" dirty="0">
                <a:latin typeface="+mn-lt"/>
              </a:rPr>
              <a:t>There may be unexpected changes, whether COVID-19 related or not</a:t>
            </a:r>
          </a:p>
          <a:p>
            <a:pPr marL="686435" indent="-457200">
              <a:lnSpc>
                <a:spcPct val="120000"/>
              </a:lnSpc>
            </a:pPr>
            <a:r>
              <a:rPr lang="en-US" sz="7200" dirty="0">
                <a:latin typeface="+mn-lt"/>
              </a:rPr>
              <a:t>Students should prepare a Plan A, Plan B, and perhaps a Plan 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D8EAB3A-B8E0-B349-AAEE-0949C874E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6317" y="1825625"/>
            <a:ext cx="4944533" cy="45669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Real Text Pro"/>
              </a:rPr>
              <a:t>The University, and your co-op coordinator, are here to support the best learning opportunities within co-op- there are clear processes in place for you to make a decision that is right for you!</a:t>
            </a:r>
          </a:p>
          <a:p>
            <a:pPr marL="914400" lvl="1" indent="-457200"/>
            <a:endParaRPr lang="en-US" dirty="0"/>
          </a:p>
          <a:p>
            <a:pPr marL="227965" indent="-227965"/>
            <a:endParaRPr lang="en-US" dirty="0">
              <a:latin typeface="Real Text Pro"/>
            </a:endParaRP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xmlns="" id="{4CB6A79F-1E67-1B42-9D57-85E1DE65B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262" y="4109124"/>
            <a:ext cx="3544931" cy="23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0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60D1C-E6FC-496B-90D1-FCD62469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438"/>
            <a:ext cx="9860280" cy="1325563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Real Head Pro"/>
              </a:rPr>
              <a:t>Global Co-op Opportunities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Real Head Pro"/>
              <a:ea typeface="+mj-lt"/>
              <a:cs typeface="+mj-lt"/>
            </a:endParaRPr>
          </a:p>
          <a:p>
            <a:endParaRPr lang="en-US" sz="36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>
                  <a:lumMod val="95000"/>
                </a:schemeClr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xmlns="" id="{F19EB097-0875-FD4F-8B38-AE580569D9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139694"/>
              </p:ext>
            </p:extLst>
          </p:nvPr>
        </p:nvGraphicFramePr>
        <p:xfrm>
          <a:off x="2114006" y="2158358"/>
          <a:ext cx="7308668" cy="300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681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60D1C-E6FC-496B-90D1-FCD62469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77" y="553909"/>
            <a:ext cx="10173276" cy="972718"/>
          </a:xfrm>
        </p:spPr>
        <p:txBody>
          <a:bodyPr>
            <a:normAutofit/>
          </a:bodyPr>
          <a:lstStyle/>
          <a:p>
            <a:r>
              <a:rPr lang="en-US" sz="3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Global Co-op Opportunities - #1 </a:t>
            </a:r>
            <a:r>
              <a:rPr lang="en-US" sz="3200" dirty="0"/>
              <a:t>Onsite Global Co-ops </a:t>
            </a:r>
            <a:br>
              <a:rPr lang="en-US" sz="3200" dirty="0"/>
            </a:br>
            <a:endParaRPr lang="en-US" sz="32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>
                  <a:lumMod val="95000"/>
                </a:schemeClr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3F0DCCAA-BCF9-447F-8326-44367AA86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36" y="1678360"/>
            <a:ext cx="9875285" cy="502233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b="1">
                <a:latin typeface="Real Text Pro"/>
              </a:rPr>
              <a:t>Immersive Experience: </a:t>
            </a:r>
            <a:r>
              <a:rPr lang="en-US">
                <a:latin typeface="Real Text Pro"/>
              </a:rPr>
              <a:t>This option provides the chance to be on-site and to have the 24/7 cultural experience of working abroad </a:t>
            </a:r>
            <a:endParaRPr lang="en-US"/>
          </a:p>
          <a:p>
            <a:pPr marL="227965" indent="-227965"/>
            <a:r>
              <a:rPr lang="en-US" b="1">
                <a:latin typeface="Real Text Pro"/>
              </a:rPr>
              <a:t>Research Required: </a:t>
            </a:r>
            <a:r>
              <a:rPr lang="en-US">
                <a:latin typeface="Real Text Pro"/>
              </a:rPr>
              <a:t>You will need to do research to determine if/where this may be possible</a:t>
            </a:r>
            <a:endParaRPr lang="en-US"/>
          </a:p>
          <a:p>
            <a:pPr marL="227965" indent="-227965"/>
            <a:r>
              <a:rPr lang="en-US" b="1">
                <a:latin typeface="Real Text Pro"/>
              </a:rPr>
              <a:t>Back-up Plan: </a:t>
            </a:r>
            <a:r>
              <a:rPr lang="en-US">
                <a:latin typeface="Real Text Pro"/>
              </a:rPr>
              <a:t>Regulations and travel plans may change quickly due to Covid-19 or other factors</a:t>
            </a:r>
          </a:p>
          <a:p>
            <a:pPr marL="685165" lvl="1" indent="-227965"/>
            <a:r>
              <a:rPr lang="en-US">
                <a:latin typeface="Real Text Pro"/>
              </a:rPr>
              <a:t>Be prepared to shift to remote work with the same organization or have other options as backup</a:t>
            </a:r>
            <a:endParaRPr lang="en-US"/>
          </a:p>
        </p:txBody>
      </p:sp>
      <p:pic>
        <p:nvPicPr>
          <p:cNvPr id="4" name="Picture 3" descr="A person posing in front of a building&#10;&#10;Description automatically generated">
            <a:extLst>
              <a:ext uri="{FF2B5EF4-FFF2-40B4-BE49-F238E27FC236}">
                <a16:creationId xmlns:a16="http://schemas.microsoft.com/office/drawing/2014/main" xmlns="" id="{C3FA2387-8D51-D74B-B978-C89CBDC6F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41" y="4790011"/>
            <a:ext cx="3160667" cy="177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97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F0DCCAA-BCF9-447F-8326-44367AA86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52084"/>
            <a:ext cx="7952231" cy="440775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27965" indent="-227965"/>
            <a:r>
              <a:rPr lang="en-US" b="1" dirty="0">
                <a:latin typeface="Real Text Pro"/>
              </a:rPr>
              <a:t>Remote/hybrid Immersion:</a:t>
            </a:r>
            <a:r>
              <a:rPr lang="en-US" dirty="0">
                <a:latin typeface="Real Text Pro"/>
              </a:rPr>
              <a:t> Opportunity to experience a new culture without "fully" integrating. Great opportunity for:</a:t>
            </a:r>
            <a:endParaRPr lang="en-US" dirty="0"/>
          </a:p>
          <a:p>
            <a:pPr marL="685165" lvl="1" indent="-227965"/>
            <a:r>
              <a:rPr lang="en-US" dirty="0">
                <a:latin typeface="Real Text Pro"/>
              </a:rPr>
              <a:t>Students who want to work with companies in a global location where travel isn't possible</a:t>
            </a:r>
            <a:endParaRPr lang="en-US" dirty="0"/>
          </a:p>
          <a:p>
            <a:pPr marL="685165" lvl="1" indent="-227965"/>
            <a:r>
              <a:rPr lang="en-US" dirty="0">
                <a:latin typeface="Real Text Pro"/>
              </a:rPr>
              <a:t>Students who have not traveled abroad before but want global experience  </a:t>
            </a:r>
            <a:endParaRPr lang="en-US" dirty="0"/>
          </a:p>
          <a:p>
            <a:pPr marL="227965" indent="-227965"/>
            <a:r>
              <a:rPr lang="en-US" b="1" dirty="0">
                <a:latin typeface="Real Text Pro"/>
              </a:rPr>
              <a:t>Limit Risk of Travel: </a:t>
            </a:r>
            <a:r>
              <a:rPr lang="en-US" dirty="0">
                <a:latin typeface="Real Text Pro"/>
              </a:rPr>
              <a:t>This option provides the chance to be working remotely without the element of international travel during a pandemic </a:t>
            </a:r>
            <a:endParaRPr lang="en-US" dirty="0"/>
          </a:p>
          <a:p>
            <a:pPr marL="227965" indent="-227965"/>
            <a:r>
              <a:rPr lang="en-US" b="1" dirty="0">
                <a:latin typeface="Real Text Pro"/>
              </a:rPr>
              <a:t>Fewer Logistics:</a:t>
            </a:r>
            <a:r>
              <a:rPr lang="en-US" dirty="0">
                <a:latin typeface="Real Text Pro"/>
              </a:rPr>
              <a:t> Don't need to go through an international petition process, secure housing/ visa/ transportation in another location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494665" indent="-457200"/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60D1C-E6FC-496B-90D1-FCD62469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77" y="445829"/>
            <a:ext cx="10443497" cy="972718"/>
          </a:xfrm>
        </p:spPr>
        <p:txBody>
          <a:bodyPr>
            <a:normAutofit/>
          </a:bodyPr>
          <a:lstStyle/>
          <a:p>
            <a:r>
              <a:rPr lang="en-US" sz="3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Real Head Pro"/>
              </a:rPr>
              <a:t>Global Co-op Opportunities - #2 Hybrid</a:t>
            </a:r>
            <a:r>
              <a:rPr lang="en-US" sz="3600" dirty="0">
                <a:latin typeface="Real Head Pro"/>
              </a:rPr>
              <a:t> Global Co-ops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56F81C-4884-1E4B-A860-7FC3CD810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432" y="2532374"/>
            <a:ext cx="2998470" cy="22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9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60D1C-E6FC-496B-90D1-FCD62469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77" y="553909"/>
            <a:ext cx="10524563" cy="972718"/>
          </a:xfrm>
        </p:spPr>
        <p:txBody>
          <a:bodyPr>
            <a:normAutofit/>
          </a:bodyPr>
          <a:lstStyle/>
          <a:p>
            <a:r>
              <a:rPr lang="en-US" sz="3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Global Co-op Opportunities - #3 </a:t>
            </a:r>
            <a:r>
              <a:rPr lang="en-US" sz="3600"/>
              <a:t>Home Country Co-ops</a:t>
            </a:r>
            <a:endParaRPr lang="en-US" sz="36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j-lt"/>
              <a:cs typeface="+mj-lt"/>
            </a:endParaRPr>
          </a:p>
          <a:p>
            <a:endParaRPr lang="en-US" sz="36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>
                  <a:lumMod val="95000"/>
                </a:schemeClr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3F0DCCAA-BCF9-447F-8326-44367AA86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10346"/>
            <a:ext cx="6879955" cy="480424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227965" indent="-227965"/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Real Text Pro"/>
              </a:rPr>
              <a:t>Network: 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Real Text Pro"/>
              </a:rPr>
              <a:t>This option provides a chance to network and gain work experience in your home country/region</a:t>
            </a:r>
          </a:p>
          <a:p>
            <a:pPr marL="227965" indent="-227965"/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Real Text Pro"/>
              </a:rPr>
              <a:t>Limit Risk of Travel: 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Real Text Pro"/>
              </a:rPr>
              <a:t>This option provides the chance to be working close to home without the element of international travel during a pandemic</a:t>
            </a:r>
          </a:p>
          <a:p>
            <a:pPr marL="227965" indent="-227965"/>
            <a:r>
              <a:rPr lang="en-US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Real Text Pro"/>
              </a:rPr>
              <a:t>Fewer Logistics: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Real Text Pro"/>
              </a:rPr>
              <a:t> Don't need to go through an international petition process (Acknowledgement of Risk form only), secure housing/ visa/ transportation in a foreign location</a:t>
            </a:r>
          </a:p>
          <a:p>
            <a:pPr marL="227965" indent="-227965"/>
            <a:endParaRPr lang="en-US" b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Real Text Pro"/>
            </a:endParaRPr>
          </a:p>
        </p:txBody>
      </p:sp>
      <p:pic>
        <p:nvPicPr>
          <p:cNvPr id="4" name="Picture 3" descr="A person riding on the back of a rocky mountain&#10;&#10;Description automatically generated">
            <a:extLst>
              <a:ext uri="{FF2B5EF4-FFF2-40B4-BE49-F238E27FC236}">
                <a16:creationId xmlns:a16="http://schemas.microsoft.com/office/drawing/2014/main" xmlns="" id="{5B4CBDB0-42D7-1B4C-A2D3-13D4B4FAF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67" y="2198358"/>
            <a:ext cx="3725641" cy="246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077945"/>
      </p:ext>
    </p:extLst>
  </p:cSld>
  <p:clrMapOvr>
    <a:masterClrMapping/>
  </p:clrMapOvr>
</p:sld>
</file>

<file path=ppt/theme/theme1.xml><?xml version="1.0" encoding="utf-8"?>
<a:theme xmlns:a="http://schemas.openxmlformats.org/drawingml/2006/main" name="Northeastern Brand Theme">
  <a:themeElements>
    <a:clrScheme name="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CBBAB"/>
      </a:accent1>
      <a:accent2>
        <a:srgbClr val="FDBB45"/>
      </a:accent2>
      <a:accent3>
        <a:srgbClr val="375575"/>
      </a:accent3>
      <a:accent4>
        <a:srgbClr val="F58155"/>
      </a:accent4>
      <a:accent5>
        <a:srgbClr val="5BC9E1"/>
      </a:accent5>
      <a:accent6>
        <a:srgbClr val="006DB7"/>
      </a:accent6>
      <a:hlink>
        <a:srgbClr val="D3192B"/>
      </a:hlink>
      <a:folHlink>
        <a:srgbClr val="DB192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2C4460A-6710-1146-8863-0F9A6FDA9F11}" vid="{3C52ADA3-3064-4249-9D2B-2CA6EDD8E2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E8B447069BF74EAF8E56B3E1781F5B" ma:contentTypeVersion="2" ma:contentTypeDescription="Create a new document." ma:contentTypeScope="" ma:versionID="15da873d403b1e8ea89f9d0ab0174bb1">
  <xsd:schema xmlns:xsd="http://www.w3.org/2001/XMLSchema" xmlns:xs="http://www.w3.org/2001/XMLSchema" xmlns:p="http://schemas.microsoft.com/office/2006/metadata/properties" xmlns:ns2="e1fb137c-e7b2-4143-ace9-2824b18b1e80" targetNamespace="http://schemas.microsoft.com/office/2006/metadata/properties" ma:root="true" ma:fieldsID="b0493116580b08185b96c86f7728c3c0" ns2:_="">
    <xsd:import namespace="e1fb137c-e7b2-4143-ace9-2824b18b1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b137c-e7b2-4143-ace9-2824b18b1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135618-3E3D-4979-A1A0-7051204730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7247AA-A8CA-4903-9710-CF1DF358515E}">
  <ds:schemaRefs>
    <ds:schemaRef ds:uri="e1fb137c-e7b2-4143-ace9-2824b18b1e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2E899C-47F9-4990-86BD-2FF8A58BAD4F}">
  <ds:schemaRefs>
    <ds:schemaRef ds:uri="0a618af0-d2e1-4999-9bea-c35b4f3a3fc5"/>
    <ds:schemaRef ds:uri="8260051f-2a05-4421-90e6-427cfc98f9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478</Words>
  <Application>Microsoft Macintosh PowerPoint</Application>
  <PresentationFormat>Widescreen</PresentationFormat>
  <Paragraphs>108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Montserrat Light</vt:lpstr>
      <vt:lpstr>Real Head Pro</vt:lpstr>
      <vt:lpstr>Real Text Pro</vt:lpstr>
      <vt:lpstr>Real Text Pro Demibold</vt:lpstr>
      <vt:lpstr>Times New Roman</vt:lpstr>
      <vt:lpstr>Wingdings</vt:lpstr>
      <vt:lpstr>Northeastern Brand Theme</vt:lpstr>
      <vt:lpstr>Introduction to Global Co-op Spring &amp; Summer 2022</vt:lpstr>
      <vt:lpstr>Introductions</vt:lpstr>
      <vt:lpstr>Agenda</vt:lpstr>
      <vt:lpstr>Why Global Co-op?</vt:lpstr>
      <vt:lpstr>International Travel &amp; Safety</vt:lpstr>
      <vt:lpstr>Global Co-op Opportunities </vt:lpstr>
      <vt:lpstr>Global Co-op Opportunities - #1 Onsite Global Co-ops  </vt:lpstr>
      <vt:lpstr>Global Co-op Opportunities - #2 Hybrid Global Co-ops</vt:lpstr>
      <vt:lpstr>Global Co-op Opportunities - #3 Home Country Co-ops </vt:lpstr>
      <vt:lpstr>Self-Developing a Global Co-op</vt:lpstr>
      <vt:lpstr>Self-Developing: Getting Started</vt:lpstr>
      <vt:lpstr>Next Steps</vt:lpstr>
      <vt:lpstr>Agencies Fair</vt:lpstr>
      <vt:lpstr>Questions?</vt:lpstr>
      <vt:lpstr>Follow Global Co-op on Social Media!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Kellianne</dc:creator>
  <cp:lastModifiedBy>Bailey Klafehn</cp:lastModifiedBy>
  <cp:revision>36</cp:revision>
  <dcterms:created xsi:type="dcterms:W3CDTF">2020-06-15T17:00:14Z</dcterms:created>
  <dcterms:modified xsi:type="dcterms:W3CDTF">2021-09-27T13:07:43Z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0x01010079E8B447069BF74EAF8E56B3E1781F5B</vt:lpwstr>
  </property>
</Properties>
</file>